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7"/>
  </p:notesMasterIdLst>
  <p:sldIdLst>
    <p:sldId id="256" r:id="rId2"/>
    <p:sldId id="708" r:id="rId3"/>
    <p:sldId id="372" r:id="rId4"/>
    <p:sldId id="548" r:id="rId5"/>
    <p:sldId id="706" r:id="rId6"/>
    <p:sldId id="551" r:id="rId7"/>
    <p:sldId id="553" r:id="rId8"/>
    <p:sldId id="707" r:id="rId9"/>
    <p:sldId id="747" r:id="rId10"/>
    <p:sldId id="559" r:id="rId11"/>
    <p:sldId id="561" r:id="rId12"/>
    <p:sldId id="711" r:id="rId13"/>
    <p:sldId id="754" r:id="rId14"/>
    <p:sldId id="709" r:id="rId15"/>
    <p:sldId id="731" r:id="rId16"/>
    <p:sldId id="734" r:id="rId17"/>
    <p:sldId id="732" r:id="rId18"/>
    <p:sldId id="574" r:id="rId19"/>
    <p:sldId id="575" r:id="rId20"/>
    <p:sldId id="577" r:id="rId21"/>
    <p:sldId id="578" r:id="rId22"/>
    <p:sldId id="736" r:id="rId23"/>
    <p:sldId id="735" r:id="rId24"/>
    <p:sldId id="581" r:id="rId25"/>
    <p:sldId id="582" r:id="rId26"/>
    <p:sldId id="583" r:id="rId27"/>
    <p:sldId id="828" r:id="rId28"/>
    <p:sldId id="829" r:id="rId29"/>
    <p:sldId id="824" r:id="rId30"/>
    <p:sldId id="825" r:id="rId31"/>
    <p:sldId id="826" r:id="rId32"/>
    <p:sldId id="827" r:id="rId33"/>
    <p:sldId id="394" r:id="rId34"/>
    <p:sldId id="737" r:id="rId35"/>
    <p:sldId id="429" r:id="rId36"/>
    <p:sldId id="587" r:id="rId37"/>
    <p:sldId id="588" r:id="rId38"/>
    <p:sldId id="589" r:id="rId39"/>
    <p:sldId id="590" r:id="rId40"/>
    <p:sldId id="591" r:id="rId41"/>
    <p:sldId id="453" r:id="rId42"/>
    <p:sldId id="597" r:id="rId43"/>
    <p:sldId id="598" r:id="rId44"/>
    <p:sldId id="601" r:id="rId45"/>
    <p:sldId id="602" r:id="rId46"/>
    <p:sldId id="786" r:id="rId47"/>
    <p:sldId id="787" r:id="rId48"/>
    <p:sldId id="788" r:id="rId49"/>
    <p:sldId id="789" r:id="rId50"/>
    <p:sldId id="790" r:id="rId51"/>
    <p:sldId id="791" r:id="rId52"/>
    <p:sldId id="792" r:id="rId53"/>
    <p:sldId id="799" r:id="rId54"/>
    <p:sldId id="793" r:id="rId55"/>
    <p:sldId id="797" r:id="rId56"/>
    <p:sldId id="798" r:id="rId57"/>
    <p:sldId id="794" r:id="rId58"/>
    <p:sldId id="441" r:id="rId59"/>
    <p:sldId id="738" r:id="rId60"/>
    <p:sldId id="739" r:id="rId61"/>
    <p:sldId id="740" r:id="rId62"/>
    <p:sldId id="741" r:id="rId63"/>
    <p:sldId id="742" r:id="rId64"/>
    <p:sldId id="743" r:id="rId65"/>
    <p:sldId id="744" r:id="rId66"/>
    <p:sldId id="756" r:id="rId67"/>
    <p:sldId id="757" r:id="rId68"/>
    <p:sldId id="448" r:id="rId69"/>
    <p:sldId id="758" r:id="rId70"/>
    <p:sldId id="759" r:id="rId71"/>
    <p:sldId id="697" r:id="rId72"/>
    <p:sldId id="760" r:id="rId73"/>
    <p:sldId id="802" r:id="rId74"/>
    <p:sldId id="808" r:id="rId75"/>
    <p:sldId id="809" r:id="rId76"/>
    <p:sldId id="830" r:id="rId77"/>
    <p:sldId id="831" r:id="rId78"/>
    <p:sldId id="823" r:id="rId79"/>
    <p:sldId id="816" r:id="rId80"/>
    <p:sldId id="819" r:id="rId81"/>
    <p:sldId id="820" r:id="rId82"/>
    <p:sldId id="822" r:id="rId83"/>
    <p:sldId id="832" r:id="rId84"/>
    <p:sldId id="817" r:id="rId85"/>
    <p:sldId id="806" r:id="rId8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4F25"/>
    <a:srgbClr val="66FF99"/>
    <a:srgbClr val="0D9BFF"/>
    <a:srgbClr val="134449"/>
    <a:srgbClr val="336699"/>
    <a:srgbClr val="FFFF4B"/>
    <a:srgbClr val="47FF85"/>
    <a:srgbClr val="47FF80"/>
    <a:srgbClr val="21FF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86167" autoAdjust="0"/>
  </p:normalViewPr>
  <p:slideViewPr>
    <p:cSldViewPr>
      <p:cViewPr>
        <p:scale>
          <a:sx n="50" d="100"/>
          <a:sy n="50" d="100"/>
        </p:scale>
        <p:origin x="-202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15089882632595453"/>
          <c:y val="4.7472759086932395E-2"/>
          <c:w val="0.83337790323379513"/>
          <c:h val="0.6678786089238861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อันดับรวม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Pos val="b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</c:v>
                </c:pt>
                <c:pt idx="1">
                  <c:v>33</c:v>
                </c:pt>
                <c:pt idx="2">
                  <c:v>27</c:v>
                </c:pt>
                <c:pt idx="3">
                  <c:v>26</c:v>
                </c:pt>
                <c:pt idx="4">
                  <c:v>26</c:v>
                </c:pt>
                <c:pt idx="5">
                  <c:v>27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สมรรถนะทางเศรษฐกิจ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dLblPos val="r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  <c:pt idx="4">
                  <c:v>6</c:v>
                </c:pt>
                <c:pt idx="5">
                  <c:v>10</c:v>
                </c:pt>
                <c:pt idx="6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ประสิทธิภาพของภาครัฐ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20</c:v>
                </c:pt>
                <c:pt idx="1">
                  <c:v>27</c:v>
                </c:pt>
                <c:pt idx="2">
                  <c:v>22</c:v>
                </c:pt>
                <c:pt idx="3">
                  <c:v>17</c:v>
                </c:pt>
                <c:pt idx="4">
                  <c:v>18</c:v>
                </c:pt>
                <c:pt idx="5">
                  <c:v>23</c:v>
                </c:pt>
                <c:pt idx="6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ประสิทธิภาพของภาคธุรกิจ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25</c:v>
                </c:pt>
                <c:pt idx="1">
                  <c:v>34</c:v>
                </c:pt>
                <c:pt idx="2">
                  <c:v>25</c:v>
                </c:pt>
                <c:pt idx="3">
                  <c:v>25</c:v>
                </c:pt>
                <c:pt idx="4">
                  <c:v>20</c:v>
                </c:pt>
                <c:pt idx="5">
                  <c:v>19</c:v>
                </c:pt>
                <c:pt idx="6">
                  <c:v>23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โครงสร้างพื้นฐาน</c:v>
                </c:pt>
              </c:strCache>
            </c:strRef>
          </c:tx>
          <c:dLbls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Sheet1!$F$2:$F$8</c:f>
              <c:numCache>
                <c:formatCode>General</c:formatCode>
                <c:ptCount val="7"/>
                <c:pt idx="0">
                  <c:v>42</c:v>
                </c:pt>
                <c:pt idx="1">
                  <c:v>48</c:v>
                </c:pt>
                <c:pt idx="2">
                  <c:v>39</c:v>
                </c:pt>
                <c:pt idx="3">
                  <c:v>42</c:v>
                </c:pt>
                <c:pt idx="4">
                  <c:v>46</c:v>
                </c:pt>
                <c:pt idx="5">
                  <c:v>47</c:v>
                </c:pt>
                <c:pt idx="6">
                  <c:v>49</c:v>
                </c:pt>
              </c:numCache>
            </c:numRef>
          </c:val>
        </c:ser>
        <c:marker val="1"/>
        <c:axId val="94106752"/>
        <c:axId val="94108288"/>
      </c:lineChart>
      <c:catAx>
        <c:axId val="94106752"/>
        <c:scaling>
          <c:orientation val="minMax"/>
        </c:scaling>
        <c:axPos val="b"/>
        <c:numFmt formatCode="General" sourceLinked="1"/>
        <c:tickLblPos val="nextTo"/>
        <c:crossAx val="94108288"/>
        <c:crosses val="autoZero"/>
        <c:auto val="1"/>
        <c:lblAlgn val="ctr"/>
        <c:lblOffset val="100"/>
      </c:catAx>
      <c:valAx>
        <c:axId val="94108288"/>
        <c:scaling>
          <c:orientation val="minMax"/>
          <c:max val="50"/>
        </c:scaling>
        <c:axPos val="l"/>
        <c:majorGridlines/>
        <c:numFmt formatCode="General" sourceLinked="1"/>
        <c:tickLblPos val="nextTo"/>
        <c:crossAx val="94106752"/>
        <c:crosses val="autoZero"/>
        <c:crossBetween val="between"/>
        <c:majorUnit val="10"/>
        <c:minorUnit val="2"/>
      </c:valAx>
    </c:plotArea>
    <c:legend>
      <c:legendPos val="t"/>
      <c:layout>
        <c:manualLayout>
          <c:xMode val="edge"/>
          <c:yMode val="edge"/>
          <c:x val="1.9268806021888785E-2"/>
          <c:y val="0.78333333333333333"/>
          <c:w val="0.95831773386817265"/>
          <c:h val="0.18970144356955407"/>
        </c:manualLayout>
      </c:layout>
    </c:legend>
    <c:plotVisOnly val="1"/>
    <c:dispBlanksAs val="gap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35719543484030775"/>
          <c:y val="0.10593821926105412"/>
          <c:w val="0.74930714017890621"/>
          <c:h val="0.73432099737532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spPr>
              <a:solidFill>
                <a:srgbClr val="92D050"/>
              </a:solidFill>
              <a:effectLst>
                <a:softEdge rad="12700"/>
              </a:effectLst>
            </c:spPr>
          </c:dPt>
          <c:dPt>
            <c:idx val="1"/>
            <c:spPr>
              <a:solidFill>
                <a:srgbClr val="FFFF00"/>
              </a:solidFill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0.17263484620602201"/>
                  <c:y val="2.871794871794874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5.6067710637293933E-3"/>
                  <c:y val="6.2820512820512833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1.2978265357279778E-2"/>
                  <c:y val="-3.333333333333324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4095815270282233E-2"/>
                  <c:y val="-1.0599838481728246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990091126249669E-2"/>
                  <c:y val="5.3736523319201535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เหมาะสมกับกระบวนผลิต</c:v>
                </c:pt>
                <c:pt idx="1">
                  <c:v>มีคุณภาพสูง</c:v>
                </c:pt>
                <c:pt idx="2">
                  <c:v>ราคาถูก</c:v>
                </c:pt>
                <c:pt idx="3">
                  <c:v>ใช้งานง่าย</c:v>
                </c:pt>
                <c:pt idx="4">
                  <c:v>มีตัวแทนจำหน่ายในประเทศไทย</c:v>
                </c:pt>
                <c:pt idx="5">
                  <c:v>ตัวเลือกมาก บริการหลังการขาย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25</c:v>
                </c:pt>
                <c:pt idx="1">
                  <c:v>25</c:v>
                </c:pt>
                <c:pt idx="2">
                  <c:v>20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CatName val="1"/>
          <c:showPercent val="1"/>
        </c:dLbls>
        <c:firstSliceAng val="314"/>
      </c:pieChart>
    </c:plotArea>
    <c:plotVisOnly val="1"/>
    <c:dispBlanksAs val="zero"/>
  </c:chart>
  <c:spPr>
    <a:ln>
      <a:noFill/>
    </a:ln>
  </c:spPr>
  <c:txPr>
    <a:bodyPr/>
    <a:lstStyle/>
    <a:p>
      <a:pPr>
        <a:defRPr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0.15073686267939937"/>
          <c:y val="0.13639400910369293"/>
          <c:w val="0.69143407605964169"/>
          <c:h val="0.758325248783642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1.3179762104205059E-2"/>
                  <c:y val="-4.695255349277039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8.8652482269503716E-2"/>
                  <c:y val="0.4532850832708624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4527715046923781"/>
                  <c:y val="8.7585364569730248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ไม่มีปัญหา</c:v>
                </c:pt>
                <c:pt idx="1">
                  <c:v>มีปัญหา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200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8855527583796758"/>
          <c:y val="0.21035039713632653"/>
          <c:w val="0.73600781834714035"/>
          <c:h val="0.752862863957271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"/>
                  <c:y val="-0.4519766719105270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6.1217410667342938E-2"/>
                  <c:y val="-1.2856567276290668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3.2945921037168084E-2"/>
                  <c:y val="2.443152713748024E-2"/>
                </c:manualLayout>
              </c:layout>
              <c:numFmt formatCode="0.0%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600" b="1"/>
                  </a:pPr>
                  <a:endParaRPr lang="th-TH"/>
                </a:p>
              </c:txPr>
              <c:showCatName val="1"/>
              <c:showPercent val="1"/>
            </c:dLbl>
            <c:numFmt formatCode="0.0%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เป็นของภายในประเทศหรือมีตัวแทนจำหน่ายให้บริการหลังการขาย</c:v>
                </c:pt>
                <c:pt idx="1">
                  <c:v>นักวิจัย/พนักงานสามารถแก้ไขปัญหาเฉพาะหน้าได้เองตามคู่มือประกอบ</c:v>
                </c:pt>
                <c:pt idx="2">
                  <c:v>ความถี่ในการใช้งานน้อย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55.555555555555557</c:v>
                </c:pt>
                <c:pt idx="1">
                  <c:v>22.222222222221909</c:v>
                </c:pt>
                <c:pt idx="2">
                  <c:v>22.222222222221909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5241045830809963"/>
          <c:y val="9.3117706440541084E-2"/>
          <c:w val="0.74930714017890621"/>
          <c:h val="0.73432099737532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spPr>
              <a:solidFill>
                <a:srgbClr val="FFC000"/>
              </a:solidFill>
              <a:effectLst>
                <a:softEdge rad="12700"/>
              </a:effectLst>
            </c:spPr>
          </c:dPt>
          <c:dPt>
            <c:idx val="1"/>
            <c:spPr>
              <a:solidFill>
                <a:srgbClr val="FFFF00"/>
              </a:solidFill>
              <a:effectLst>
                <a:softEdge rad="12700"/>
              </a:effectLst>
            </c:spPr>
          </c:dPt>
          <c:dPt>
            <c:idx val="2"/>
            <c:spPr>
              <a:solidFill>
                <a:srgbClr val="92D050"/>
              </a:solidFill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-8.3919755817039712E-2"/>
                  <c:y val="-9.1794871794872918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4970066943879198E-2"/>
                  <c:y val="-1.1538461538461541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9.9120587454658057E-2"/>
                  <c:y val="-8.97435897435897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533177032646235E-2"/>
                  <c:y val="-5.1625479507368795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990091126249669E-2"/>
                  <c:y val="5.3736523319201646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น้อย</c:v>
                </c:pt>
                <c:pt idx="1">
                  <c:v>ปานกลาง</c:v>
                </c:pt>
                <c:pt idx="2">
                  <c:v>มาก</c:v>
                </c:pt>
              </c:strCache>
            </c:strRef>
          </c:cat>
          <c:val>
            <c:numRef>
              <c:f>Sheet1!$B$2:$B$4</c:f>
              <c:numCache>
                <c:formatCode>0.00000000</c:formatCode>
                <c:ptCount val="3"/>
                <c:pt idx="0" formatCode="General">
                  <c:v>30.76923076923077</c:v>
                </c:pt>
                <c:pt idx="1">
                  <c:v>38.461538461538446</c:v>
                </c:pt>
                <c:pt idx="2">
                  <c:v>30.76923076923077</c:v>
                </c:pt>
              </c:numCache>
            </c:numRef>
          </c:val>
        </c:ser>
        <c:dLbls>
          <c:showCatName val="1"/>
          <c:showPercent val="1"/>
        </c:dLbls>
        <c:firstSliceAng val="360"/>
      </c:pieChart>
    </c:plotArea>
    <c:plotVisOnly val="1"/>
    <c:dispBlanksAs val="zero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40401191424105692"/>
          <c:y val="1.6194629517464181E-2"/>
          <c:w val="0.52319325252882865"/>
          <c:h val="0.716372299616394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spPr>
              <a:solidFill>
                <a:srgbClr val="FFC000"/>
              </a:solidFill>
              <a:effectLst>
                <a:softEdge rad="12700"/>
              </a:effectLst>
            </c:spPr>
          </c:dPt>
          <c:dPt>
            <c:idx val="1"/>
            <c:spPr>
              <a:solidFill>
                <a:srgbClr val="FFFF00"/>
              </a:solidFill>
              <a:effectLst>
                <a:softEdge rad="12700"/>
              </a:effectLst>
            </c:spPr>
          </c:dPt>
          <c:dPt>
            <c:idx val="2"/>
            <c:spPr>
              <a:solidFill>
                <a:srgbClr val="92D050"/>
              </a:solidFill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3.5930726355834733E-2"/>
                  <c:y val="5.1282051282051098E-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0860302574537772"/>
                  <c:y val="1.4304058146577881E-2"/>
                </c:manualLayout>
              </c:layout>
              <c:numFmt formatCode="0.0%" sourceLinked="0"/>
              <c:spPr/>
              <c:txPr>
                <a:bodyPr rot="0"/>
                <a:lstStyle/>
                <a:p>
                  <a:pPr>
                    <a:defRPr sz="2000" b="1">
                      <a:latin typeface="Cordia New" pitchFamily="34" charset="-34"/>
                      <a:cs typeface="Cordia New" pitchFamily="34" charset="-34"/>
                    </a:defRPr>
                  </a:pPr>
                  <a:endParaRPr lang="th-TH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1.4850777079831321E-2"/>
                  <c:y val="0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5331770326462357E-2"/>
                  <c:y val="-5.1625479507368795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990091126249669E-2"/>
                  <c:y val="5.3736523319201673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น้อย</c:v>
                </c:pt>
                <c:pt idx="1">
                  <c:v>ปานกลาง</c:v>
                </c:pt>
                <c:pt idx="2">
                  <c:v>มาก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15.384615384615385</c:v>
                </c:pt>
                <c:pt idx="1">
                  <c:v>61.53846153846154</c:v>
                </c:pt>
                <c:pt idx="2">
                  <c:v>23.076923076922874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26851529092571291"/>
          <c:y val="9.3117706440541084E-2"/>
          <c:w val="0.52506591170485717"/>
          <c:h val="0.718936402180500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spPr>
              <a:solidFill>
                <a:srgbClr val="92D050"/>
              </a:solidFill>
              <a:effectLst>
                <a:softEdge rad="12700"/>
              </a:effectLst>
            </c:spPr>
          </c:dPt>
          <c:dPt>
            <c:idx val="1"/>
            <c:spPr>
              <a:solidFill>
                <a:srgbClr val="FFFF00"/>
              </a:solidFill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-0.11013668937450249"/>
                  <c:y val="-6.871794871794881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3971158099619658"/>
                  <c:y val="0.1089741570765200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1.6723583709339906E-2"/>
                  <c:y val="-7.6923076923077014E-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5331770326462222E-2"/>
                  <c:y val="-5.1625479507368795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990091126249669E-2"/>
                  <c:y val="5.3736523319201202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เพียงพอ</c:v>
                </c:pt>
                <c:pt idx="1">
                  <c:v>ไม่เพียงพอ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26.923076923076923</c:v>
                </c:pt>
                <c:pt idx="1">
                  <c:v>73.07692307692308</c:v>
                </c:pt>
              </c:numCache>
            </c:numRef>
          </c:val>
        </c:ser>
        <c:dLbls>
          <c:showCatName val="1"/>
          <c:showPercent val="1"/>
        </c:dLbls>
        <c:firstSliceAng val="360"/>
      </c:pieChart>
    </c:plotArea>
    <c:plotVisOnly val="1"/>
    <c:dispBlanksAs val="zero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3"/>
  <c:chart>
    <c:autoTitleDeleted val="1"/>
    <c:plotArea>
      <c:layout>
        <c:manualLayout>
          <c:layoutTarget val="inner"/>
          <c:xMode val="edge"/>
          <c:yMode val="edge"/>
          <c:x val="0.11316305082832782"/>
          <c:y val="3.535554583454846E-2"/>
          <c:w val="0.45304525432974907"/>
          <c:h val="0.9102968449781437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ไม่มี</c:v>
                </c:pt>
              </c:strCache>
            </c:strRef>
          </c:tx>
          <c:dLbls>
            <c:dLbl>
              <c:idx val="0"/>
              <c:layout>
                <c:manualLayout>
                  <c:x val="-0.22632610165665557"/>
                  <c:y val="8.3333333333333343E-2"/>
                </c:manualLayout>
              </c:layout>
              <c:tx>
                <c:rich>
                  <a:bodyPr/>
                  <a:lstStyle/>
                  <a:p>
                    <a:r>
                      <a:rPr lang="th-TH" sz="2000" b="1">
                        <a:latin typeface="Cordia New" pitchFamily="34" charset="-34"/>
                        <a:cs typeface="Cordia New" pitchFamily="34" charset="-34"/>
                      </a:rPr>
                      <a:t>ไม่</a:t>
                    </a:r>
                    <a:r>
                      <a:rPr lang="th-TH" sz="2000" b="1" smtClean="0">
                        <a:latin typeface="Cordia New" pitchFamily="34" charset="-34"/>
                        <a:cs typeface="Cordia New" pitchFamily="34" charset="-34"/>
                      </a:rPr>
                      <a:t>มี 38.5%</a:t>
                    </a:r>
                    <a:endParaRPr lang="th-TH" sz="2000" b="1">
                      <a:latin typeface="Cordia New" pitchFamily="34" charset="-34"/>
                      <a:cs typeface="Cordia New" pitchFamily="34" charset="-34"/>
                    </a:endParaRPr>
                  </a:p>
                </c:rich>
              </c:tx>
              <c:showVal val="1"/>
              <c:showSerName val="1"/>
            </c:dLbl>
            <c:numFmt formatCode="#,##0.0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Val val="1"/>
            <c:showSerName val="1"/>
          </c:dLbls>
          <c:cat>
            <c:strRef>
              <c:f>Sheet1!$A$2</c:f>
              <c:strCache>
                <c:ptCount val="1"/>
                <c:pt idx="0">
                  <c:v>มี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38.461538461538446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</c:v>
                </c:pt>
              </c:strCache>
            </c:strRef>
          </c:tx>
          <c:dLbls>
            <c:dLbl>
              <c:idx val="0"/>
              <c:layout>
                <c:manualLayout>
                  <c:x val="-0.22318268357809093"/>
                  <c:y val="-0.18209876543209977"/>
                </c:manualLayout>
              </c:layout>
              <c:tx>
                <c:rich>
                  <a:bodyPr/>
                  <a:lstStyle/>
                  <a:p>
                    <a:r>
                      <a:rPr lang="th-TH" sz="2000" b="1">
                        <a:latin typeface="Cordia New" pitchFamily="34" charset="-34"/>
                        <a:cs typeface="Cordia New" pitchFamily="34" charset="-34"/>
                      </a:rPr>
                      <a:t>มี </a:t>
                    </a:r>
                  </a:p>
                  <a:p>
                    <a:r>
                      <a:rPr lang="th-TH" sz="2000" b="1">
                        <a:latin typeface="Cordia New" pitchFamily="34" charset="-34"/>
                        <a:cs typeface="Cordia New" pitchFamily="34" charset="-34"/>
                      </a:rPr>
                      <a:t>61.5%</a:t>
                    </a:r>
                  </a:p>
                </c:rich>
              </c:tx>
              <c:showVal val="1"/>
              <c:showSerName val="1"/>
            </c:dLbl>
            <c:numFmt formatCode="#,##0.0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Val val="1"/>
            <c:showSerName val="1"/>
          </c:dLbls>
          <c:cat>
            <c:strRef>
              <c:f>Sheet1!$A$2</c:f>
              <c:strCache>
                <c:ptCount val="1"/>
                <c:pt idx="0">
                  <c:v>มี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61.53846153846154</c:v>
                </c:pt>
              </c:numCache>
            </c:numRef>
          </c:val>
        </c:ser>
        <c:dLbls>
          <c:showVal val="1"/>
        </c:dLbls>
        <c:gapWidth val="75"/>
        <c:overlap val="100"/>
        <c:axId val="105154048"/>
        <c:axId val="105152512"/>
      </c:barChart>
      <c:valAx>
        <c:axId val="10515251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05154048"/>
        <c:crosses val="autoZero"/>
        <c:crossBetween val="between"/>
      </c:valAx>
      <c:catAx>
        <c:axId val="105154048"/>
        <c:scaling>
          <c:orientation val="minMax"/>
        </c:scaling>
        <c:delete val="1"/>
        <c:axPos val="b"/>
        <c:majorTickMark val="none"/>
        <c:tickLblPos val="none"/>
        <c:crossAx val="105152512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20740837874448792"/>
          <c:y val="0.24892009896519898"/>
          <c:w val="0.60403609800149682"/>
          <c:h val="0.61786890755621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69384936073878523"/>
                  <c:y val="-0.37152999224556715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61272584446190415"/>
                  <c:y val="0.60486707119298821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5.8403795362186171E-2"/>
                  <c:y val="-0.14785052367734261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มีในระดับน้อย</c:v>
                </c:pt>
                <c:pt idx="1">
                  <c:v>มีในระดับปานกลาง</c:v>
                </c:pt>
                <c:pt idx="2">
                  <c:v>มีในระดับมาก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37.5</c:v>
                </c:pt>
                <c:pt idx="1">
                  <c:v>37.5</c:v>
                </c:pt>
                <c:pt idx="2">
                  <c:v>25</c:v>
                </c:pt>
              </c:numCache>
            </c:numRef>
          </c:val>
        </c:ser>
        <c:dLbls>
          <c:showCatName val="1"/>
          <c:showPercent val="1"/>
        </c:dLbls>
        <c:firstSliceAng val="180"/>
      </c:pieChart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5241045830809957"/>
          <c:y val="9.3117706440541084E-2"/>
          <c:w val="0.74930714017890621"/>
          <c:h val="0.73432099737532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softEdge rad="12700"/>
            </a:effectLst>
          </c:spPr>
          <c:dPt>
            <c:idx val="0"/>
            <c:spPr>
              <a:solidFill>
                <a:srgbClr val="FFC000"/>
              </a:solidFill>
              <a:effectLst>
                <a:softEdge rad="12700"/>
              </a:effectLst>
            </c:spPr>
          </c:dPt>
          <c:dPt>
            <c:idx val="1"/>
            <c:spPr>
              <a:solidFill>
                <a:srgbClr val="FFFF00"/>
              </a:solidFill>
              <a:effectLst>
                <a:softEdge rad="12700"/>
              </a:effectLst>
            </c:spPr>
          </c:dPt>
          <c:dPt>
            <c:idx val="2"/>
            <c:spPr>
              <a:solidFill>
                <a:srgbClr val="92D050"/>
              </a:solidFill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2.0949452947595017E-2"/>
                  <c:y val="8.256369876842324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1237046211920138"/>
                  <c:y val="6.2820512820512833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7.6648677342298577E-2"/>
                  <c:y val="-2.5641227538865552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5331770326462343E-2"/>
                  <c:y val="-5.1625479507368795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990091126249669E-2"/>
                  <c:y val="5.3736523319201632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TH SarabunPSK" pitchFamily="34" charset="-34"/>
                    <a:cs typeface="KodchiangUPC" pitchFamily="18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ไม่น่าจะได้/ไม่แน่ใจ</c:v>
                </c:pt>
                <c:pt idx="1">
                  <c:v>ได้ในระดับปานกลาง</c:v>
                </c:pt>
                <c:pt idx="2">
                  <c:v>ได้ในระดับมาก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7.6923076923076925</c:v>
                </c:pt>
                <c:pt idx="1">
                  <c:v>46.153846153845656</c:v>
                </c:pt>
                <c:pt idx="2">
                  <c:v>46.153846153845656</c:v>
                </c:pt>
              </c:numCache>
            </c:numRef>
          </c:val>
        </c:ser>
        <c:dLbls>
          <c:showCatName val="1"/>
          <c:showPercent val="1"/>
        </c:dLbls>
        <c:firstSliceAng val="258"/>
      </c:pieChart>
    </c:plotArea>
    <c:plotVisOnly val="1"/>
    <c:dispBlanksAs val="zero"/>
  </c:chart>
  <c:spPr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42452779574843302"/>
          <c:y val="2.7777777777778474E-2"/>
          <c:w val="0.54727250836763908"/>
          <c:h val="0.8628478252389375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92D050"/>
              </a:solidFill>
              <a:ln>
                <a:noFill/>
              </a:ln>
            </c:spPr>
          </c:dPt>
          <c:dPt>
            <c:idx val="7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rgbClr val="92D050"/>
              </a:solidFill>
            </c:spPr>
          </c:dPt>
          <c:dPt>
            <c:idx val="12"/>
            <c:spPr>
              <a:solidFill>
                <a:srgbClr val="00B050"/>
              </a:solidFill>
            </c:spPr>
          </c:dPt>
          <c:dPt>
            <c:idx val="13"/>
            <c:spPr>
              <a:solidFill>
                <a:srgbClr val="00B050"/>
              </a:solidFill>
            </c:spPr>
          </c:dPt>
          <c:dPt>
            <c:idx val="14"/>
            <c:spPr>
              <a:solidFill>
                <a:srgbClr val="00B050"/>
              </a:solidFill>
            </c:spPr>
          </c:dPt>
          <c:dPt>
            <c:idx val="15"/>
            <c:spPr>
              <a:solidFill>
                <a:srgbClr val="00B050"/>
              </a:solidFill>
            </c:spPr>
          </c:dPt>
          <c:dLbls>
            <c:numFmt formatCode="#,##0.00" sourceLinked="0"/>
            <c:showVal val="1"/>
          </c:dLbls>
          <c:cat>
            <c:strRef>
              <c:f>Sheet1!$A$2:$A$17</c:f>
              <c:strCache>
                <c:ptCount val="16"/>
                <c:pt idx="0">
                  <c:v>ยานยนต์ชิ้นส่วนและอุปกรณ์</c:v>
                </c:pt>
                <c:pt idx="1">
                  <c:v>แฟชั่น (สิ่งทอ อัญมณี เครื่องหนัง)</c:v>
                </c:pt>
                <c:pt idx="2">
                  <c:v>เครื่องใช้ไฟฟ้าและอิเล็กทรอนิกส์</c:v>
                </c:pt>
                <c:pt idx="3">
                  <c:v>ก่อสร้าง</c:v>
                </c:pt>
                <c:pt idx="4">
                  <c:v>การผลิตขึ้นรูปผลิตภัณฑ์พลาสติก</c:v>
                </c:pt>
                <c:pt idx="5">
                  <c:v>โลจิสติกส์และสาขาต่อเนื่อง</c:v>
                </c:pt>
                <c:pt idx="6">
                  <c:v>เครื่องมือกลและระบบอัตโนมัติ</c:v>
                </c:pt>
                <c:pt idx="7">
                  <c:v>เศรษฐกิจสร้างสรรค์และดิจิทัล</c:v>
                </c:pt>
                <c:pt idx="8">
                  <c:v>ตามความต้องการของภาคเอกชน  เช่น สิ่งแวดล้อม แม่พิมพ์</c:v>
                </c:pt>
                <c:pt idx="9">
                  <c:v>ท่องเที่ยวและสาขาต่อเนื่อง</c:v>
                </c:pt>
                <c:pt idx="10">
                  <c:v>ยางและผลิตภัณฑ์</c:v>
                </c:pt>
                <c:pt idx="11">
                  <c:v>การแพทย์และสาธารณสุข</c:v>
                </c:pt>
                <c:pt idx="12">
                  <c:v>เทคโนโลยีชีวภาพ</c:v>
                </c:pt>
                <c:pt idx="13">
                  <c:v>พลังงานทดแทน</c:v>
                </c:pt>
                <c:pt idx="14">
                  <c:v>อาหารแปรรูป</c:v>
                </c:pt>
                <c:pt idx="15">
                  <c:v>การผลิตและแปรรูปสินค้าเกษตร</c:v>
                </c:pt>
              </c:strCache>
            </c:strRef>
          </c:cat>
          <c:val>
            <c:numRef>
              <c:f>Sheet1!$B$2:$B$17</c:f>
              <c:numCache>
                <c:formatCode>0.00</c:formatCode>
                <c:ptCount val="16"/>
                <c:pt idx="0">
                  <c:v>5.8124999999999956</c:v>
                </c:pt>
                <c:pt idx="1">
                  <c:v>6</c:v>
                </c:pt>
                <c:pt idx="2">
                  <c:v>6.0277777777777386</c:v>
                </c:pt>
                <c:pt idx="3">
                  <c:v>6.0666666666666682</c:v>
                </c:pt>
                <c:pt idx="4">
                  <c:v>6.2333333333333814</c:v>
                </c:pt>
                <c:pt idx="5">
                  <c:v>6.4062500000000124</c:v>
                </c:pt>
                <c:pt idx="6">
                  <c:v>6.7333333333333814</c:v>
                </c:pt>
                <c:pt idx="7">
                  <c:v>6.8</c:v>
                </c:pt>
                <c:pt idx="8">
                  <c:v>7</c:v>
                </c:pt>
                <c:pt idx="9">
                  <c:v>7.0624999999999956</c:v>
                </c:pt>
                <c:pt idx="10">
                  <c:v>7.15625</c:v>
                </c:pt>
                <c:pt idx="11">
                  <c:v>8.0000000000000018</c:v>
                </c:pt>
                <c:pt idx="12">
                  <c:v>8.2812499999999982</c:v>
                </c:pt>
                <c:pt idx="13">
                  <c:v>8.3055555555555767</c:v>
                </c:pt>
                <c:pt idx="14">
                  <c:v>8.4444444444444446</c:v>
                </c:pt>
                <c:pt idx="15">
                  <c:v>8.8095238095238226</c:v>
                </c:pt>
              </c:numCache>
            </c:numRef>
          </c:val>
        </c:ser>
        <c:dLbls>
          <c:showVal val="1"/>
        </c:dLbls>
        <c:gapWidth val="75"/>
        <c:axId val="105358848"/>
        <c:axId val="105360384"/>
      </c:barChart>
      <c:catAx>
        <c:axId val="10535884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500"/>
            </a:pPr>
            <a:endParaRPr lang="th-TH"/>
          </a:p>
        </c:txPr>
        <c:crossAx val="105360384"/>
        <c:crosses val="autoZero"/>
        <c:auto val="1"/>
        <c:lblAlgn val="ctr"/>
        <c:lblOffset val="100"/>
      </c:catAx>
      <c:valAx>
        <c:axId val="105360384"/>
        <c:scaling>
          <c:orientation val="minMax"/>
          <c:max val="10"/>
        </c:scaling>
        <c:axPos val="b"/>
        <c:numFmt formatCode="0.00" sourceLinked="1"/>
        <c:majorTickMark val="none"/>
        <c:tickLblPos val="nextTo"/>
        <c:crossAx val="105358848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800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สิงคโปร์</c:v>
                </c:pt>
              </c:strCache>
            </c:strRef>
          </c:tx>
          <c:dLbls>
            <c:dLblPos val="r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มาเลเซีย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Pos val="b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21</c:v>
                </c:pt>
                <c:pt idx="1">
                  <c:v>16</c:v>
                </c:pt>
                <c:pt idx="2">
                  <c:v>25</c:v>
                </c:pt>
                <c:pt idx="3">
                  <c:v>22</c:v>
                </c:pt>
                <c:pt idx="4">
                  <c:v>23</c:v>
                </c:pt>
                <c:pt idx="5">
                  <c:v>19</c:v>
                </c:pt>
                <c:pt idx="6">
                  <c:v>18</c:v>
                </c:pt>
                <c:pt idx="7">
                  <c:v>10</c:v>
                </c:pt>
                <c:pt idx="8">
                  <c:v>16</c:v>
                </c:pt>
                <c:pt idx="9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ไทย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Pos val="t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28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33</c:v>
                </c:pt>
                <c:pt idx="5">
                  <c:v>27</c:v>
                </c:pt>
                <c:pt idx="6">
                  <c:v>26</c:v>
                </c:pt>
                <c:pt idx="7">
                  <c:v>26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อินโดนีเซีย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41</c:v>
                </c:pt>
                <c:pt idx="1">
                  <c:v>43</c:v>
                </c:pt>
                <c:pt idx="2">
                  <c:v>40</c:v>
                </c:pt>
                <c:pt idx="3">
                  <c:v>42</c:v>
                </c:pt>
                <c:pt idx="4">
                  <c:v>45</c:v>
                </c:pt>
                <c:pt idx="5">
                  <c:v>40</c:v>
                </c:pt>
                <c:pt idx="6">
                  <c:v>43</c:v>
                </c:pt>
                <c:pt idx="7">
                  <c:v>39</c:v>
                </c:pt>
                <c:pt idx="8">
                  <c:v>41</c:v>
                </c:pt>
                <c:pt idx="9">
                  <c:v>43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ฟิลิปปินส์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dLbls>
            <c:dLblPos val="t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49</c:v>
                </c:pt>
                <c:pt idx="1">
                  <c:v>49</c:v>
                </c:pt>
                <c:pt idx="2">
                  <c:v>50</c:v>
                </c:pt>
                <c:pt idx="3">
                  <c:v>52</c:v>
                </c:pt>
                <c:pt idx="4">
                  <c:v>54</c:v>
                </c:pt>
                <c:pt idx="5">
                  <c:v>51</c:v>
                </c:pt>
                <c:pt idx="6">
                  <c:v>42</c:v>
                </c:pt>
                <c:pt idx="7">
                  <c:v>35</c:v>
                </c:pt>
                <c:pt idx="8">
                  <c:v>37</c:v>
                </c:pt>
                <c:pt idx="9">
                  <c:v>37</c:v>
                </c:pt>
              </c:numCache>
            </c:numRef>
          </c:val>
        </c:ser>
        <c:marker val="1"/>
        <c:axId val="94489600"/>
        <c:axId val="100610432"/>
      </c:lineChart>
      <c:catAx>
        <c:axId val="94489600"/>
        <c:scaling>
          <c:orientation val="minMax"/>
        </c:scaling>
        <c:axPos val="b"/>
        <c:numFmt formatCode="General" sourceLinked="1"/>
        <c:tickLblPos val="nextTo"/>
        <c:crossAx val="100610432"/>
        <c:crosses val="autoZero"/>
        <c:auto val="1"/>
        <c:lblAlgn val="ctr"/>
        <c:lblOffset val="100"/>
      </c:catAx>
      <c:valAx>
        <c:axId val="100610432"/>
        <c:scaling>
          <c:orientation val="minMax"/>
          <c:max val="60"/>
        </c:scaling>
        <c:axPos val="l"/>
        <c:majorGridlines/>
        <c:numFmt formatCode="General" sourceLinked="1"/>
        <c:tickLblPos val="nextTo"/>
        <c:crossAx val="94489600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47362387310282106"/>
          <c:y val="7.7336563698768512E-2"/>
          <c:w val="0.49582836927993035"/>
          <c:h val="0.77270381586917525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ความคาดหวัง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3.0864197530864447E-3"/>
                  <c:y val="-5.376344086021551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จำนวนการวิจัยและพัฒนาเทคโนโลยีหรือเครื่องจักรในอุตสาหกรรม</c:v>
                </c:pt>
                <c:pt idx="1">
                  <c:v>การนำงานวิจัยมาต่อยอดในเชิงพาณิชย์</c:v>
                </c:pt>
                <c:pt idx="2">
                  <c:v>การใช้ประโยชน์จากเทคโนโลยีเพื่อยกระดับศักยภาพการแข่งขัน</c:v>
                </c:pt>
                <c:pt idx="3">
                  <c:v>การถ่ายทอดเทคโนโลยีของหน่วยงานภาครัฐให้ผู้ประกอบการทำงานต่อได้เอง</c:v>
                </c:pt>
                <c:pt idx="4">
                  <c:v>ศักยภาพความเชี่ยวชาญของหน่วยงานภาครัฐในการพัฒนาเทคโนโลยีสำหรับผู้ประกอบการไทย</c:v>
                </c:pt>
                <c:pt idx="5">
                  <c:v>การสนับสนุนจากกระทรวงวิทยาศาสตร์และเทคโนโลยีในการพัฒนาทางเทคโนโลยีสำหรับผู้ประกอบการไทย (ทั้งด้านบุคลากร ด้านการเงิน ด้านเทคนิค)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4.1923076923076925</c:v>
                </c:pt>
                <c:pt idx="1">
                  <c:v>4.1538461538461542</c:v>
                </c:pt>
                <c:pt idx="2">
                  <c:v>4.3076923076923084</c:v>
                </c:pt>
                <c:pt idx="3">
                  <c:v>4</c:v>
                </c:pt>
                <c:pt idx="4">
                  <c:v>4.1153846153846159</c:v>
                </c:pt>
                <c:pt idx="5">
                  <c:v>4.3043478260869339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ความเป็นจริง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5.3763440860214434E-3"/>
                </c:manualLayout>
              </c:layout>
              <c:showVal val="1"/>
            </c:dLbl>
            <c:dLbl>
              <c:idx val="1"/>
              <c:layout>
                <c:manualLayout>
                  <c:x val="1.5432098765432213E-3"/>
                  <c:y val="-1.3440860215053913E-2"/>
                </c:manualLayout>
              </c:layout>
              <c:showVal val="1"/>
            </c:dLbl>
            <c:dLbl>
              <c:idx val="2"/>
              <c:layout>
                <c:manualLayout>
                  <c:x val="4.6296296296296693E-3"/>
                  <c:y val="-1.881720430107526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075268817204301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6129032258064523E-2"/>
                </c:manualLayout>
              </c:layout>
              <c:showVal val="1"/>
            </c:dLbl>
            <c:dLbl>
              <c:idx val="5"/>
              <c:layout>
                <c:manualLayout>
                  <c:x val="4.6296296296296693E-3"/>
                  <c:y val="-2.150558801117604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จำนวนการวิจัยและพัฒนาเทคโนโลยีหรือเครื่องจักรในอุตสาหกรรม</c:v>
                </c:pt>
                <c:pt idx="1">
                  <c:v>การนำงานวิจัยมาต่อยอดในเชิงพาณิชย์</c:v>
                </c:pt>
                <c:pt idx="2">
                  <c:v>การใช้ประโยชน์จากเทคโนโลยีเพื่อยกระดับศักยภาพการแข่งขัน</c:v>
                </c:pt>
                <c:pt idx="3">
                  <c:v>การถ่ายทอดเทคโนโลยีของหน่วยงานภาครัฐให้ผู้ประกอบการทำงานต่อได้เอง</c:v>
                </c:pt>
                <c:pt idx="4">
                  <c:v>ศักยภาพความเชี่ยวชาญของหน่วยงานภาครัฐในการพัฒนาเทคโนโลยีสำหรับผู้ประกอบการไทย</c:v>
                </c:pt>
                <c:pt idx="5">
                  <c:v>การสนับสนุนจากกระทรวงวิทยาศาสตร์และเทคโนโลยีในการพัฒนาทางเทคโนโลยีสำหรับผู้ประกอบการไทย (ทั้งด้านบุคลากร ด้านการเงิน ด้านเทคนิค)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2.6538461538461537</c:v>
                </c:pt>
                <c:pt idx="1">
                  <c:v>2.4230769230769238</c:v>
                </c:pt>
                <c:pt idx="2">
                  <c:v>2.8076923076923133</c:v>
                </c:pt>
                <c:pt idx="3">
                  <c:v>2.6538461538461537</c:v>
                </c:pt>
                <c:pt idx="4">
                  <c:v>3.0769230769230766</c:v>
                </c:pt>
                <c:pt idx="5">
                  <c:v>3.1363636363636327</c:v>
                </c:pt>
              </c:numCache>
            </c:numRef>
          </c:val>
        </c:ser>
        <c:gapWidth val="75"/>
        <c:shape val="box"/>
        <c:axId val="105456384"/>
        <c:axId val="105457920"/>
        <c:axId val="0"/>
      </c:bar3DChart>
      <c:catAx>
        <c:axId val="1054563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500"/>
            </a:pPr>
            <a:endParaRPr lang="th-TH"/>
          </a:p>
        </c:txPr>
        <c:crossAx val="105457920"/>
        <c:crosses val="autoZero"/>
        <c:auto val="1"/>
        <c:lblAlgn val="ctr"/>
        <c:lblOffset val="100"/>
      </c:catAx>
      <c:valAx>
        <c:axId val="105457920"/>
        <c:scaling>
          <c:orientation val="minMax"/>
          <c:max val="5"/>
        </c:scaling>
        <c:axPos val="b"/>
        <c:majorGridlines/>
        <c:numFmt formatCode="0.00" sourceLinked="1"/>
        <c:majorTickMark val="none"/>
        <c:tickLblPos val="nextTo"/>
        <c:spPr>
          <a:ln w="9525">
            <a:noFill/>
          </a:ln>
        </c:spPr>
        <c:crossAx val="105456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024837173131238"/>
          <c:y val="0.86324369069251283"/>
          <c:w val="0.24419449304948082"/>
          <c:h val="5.7269129820310932E-2"/>
        </c:manualLayout>
      </c:layout>
    </c:legend>
    <c:plotVisOnly val="1"/>
  </c:chart>
  <c:spPr>
    <a:ln>
      <a:noFill/>
    </a:ln>
  </c:spPr>
  <c:txPr>
    <a:bodyPr/>
    <a:lstStyle/>
    <a:p>
      <a:pPr>
        <a:defRPr sz="15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สิงคโปร์</c:v>
                </c:pt>
              </c:strCache>
            </c:strRef>
          </c:tx>
          <c:dLbls>
            <c:dLblPos val="r"/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11</c:v>
                </c:pt>
                <c:pt idx="4">
                  <c:v>10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มาเลเซีย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Pos val="b"/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26</c:v>
                </c:pt>
                <c:pt idx="1">
                  <c:v>25</c:v>
                </c:pt>
                <c:pt idx="2">
                  <c:v>26</c:v>
                </c:pt>
                <c:pt idx="3">
                  <c:v>25</c:v>
                </c:pt>
                <c:pt idx="4">
                  <c:v>27</c:v>
                </c:pt>
                <c:pt idx="5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ไทย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Pos val="t"/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48</c:v>
                </c:pt>
                <c:pt idx="1">
                  <c:v>39</c:v>
                </c:pt>
                <c:pt idx="2">
                  <c:v>42</c:v>
                </c:pt>
                <c:pt idx="3">
                  <c:v>46</c:v>
                </c:pt>
                <c:pt idx="4">
                  <c:v>47</c:v>
                </c:pt>
                <c:pt idx="5">
                  <c:v>49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อินโดนีเซีย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54</c:v>
                </c:pt>
                <c:pt idx="1">
                  <c:v>53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ฟิลิปปินส์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dLbls>
            <c:dLblPos val="t"/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51</c:v>
                </c:pt>
                <c:pt idx="1">
                  <c:v>48</c:v>
                </c:pt>
                <c:pt idx="2">
                  <c:v>56</c:v>
                </c:pt>
                <c:pt idx="3">
                  <c:v>56</c:v>
                </c:pt>
                <c:pt idx="4">
                  <c:v>57</c:v>
                </c:pt>
                <c:pt idx="5">
                  <c:v>55</c:v>
                </c:pt>
              </c:numCache>
            </c:numRef>
          </c:val>
        </c:ser>
        <c:marker val="1"/>
        <c:axId val="91410432"/>
        <c:axId val="100613504"/>
      </c:lineChart>
      <c:catAx>
        <c:axId val="91410432"/>
        <c:scaling>
          <c:orientation val="minMax"/>
        </c:scaling>
        <c:axPos val="b"/>
        <c:numFmt formatCode="General" sourceLinked="1"/>
        <c:tickLblPos val="nextTo"/>
        <c:crossAx val="100613504"/>
        <c:crosses val="autoZero"/>
        <c:auto val="1"/>
        <c:lblAlgn val="ctr"/>
        <c:lblOffset val="100"/>
      </c:catAx>
      <c:valAx>
        <c:axId val="100613504"/>
        <c:scaling>
          <c:orientation val="minMax"/>
        </c:scaling>
        <c:axPos val="l"/>
        <c:majorGridlines/>
        <c:numFmt formatCode="General" sourceLinked="1"/>
        <c:tickLblPos val="nextTo"/>
        <c:crossAx val="91410432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สิงคโปร์</c:v>
                </c:pt>
                <c:pt idx="1">
                  <c:v>มาเลเซีย</c:v>
                </c:pt>
                <c:pt idx="2">
                  <c:v>ไทย</c:v>
                </c:pt>
                <c:pt idx="3">
                  <c:v>อินโดนีเซีย</c:v>
                </c:pt>
                <c:pt idx="4">
                  <c:v>ฟิลิปปินส์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</c:v>
                </c:pt>
                <c:pt idx="1">
                  <c:v>16</c:v>
                </c:pt>
                <c:pt idx="2">
                  <c:v>50</c:v>
                </c:pt>
                <c:pt idx="3">
                  <c:v>55</c:v>
                </c:pt>
                <c:pt idx="4">
                  <c:v>46</c:v>
                </c:pt>
              </c:numCache>
            </c:numRef>
          </c:val>
        </c:ser>
        <c:dLbls>
          <c:showVal val="1"/>
        </c:dLbls>
        <c:gapWidth val="75"/>
        <c:axId val="103089664"/>
        <c:axId val="103091200"/>
      </c:barChart>
      <c:catAx>
        <c:axId val="103089664"/>
        <c:scaling>
          <c:orientation val="minMax"/>
        </c:scaling>
        <c:axPos val="l"/>
        <c:majorTickMark val="none"/>
        <c:tickLblPos val="nextTo"/>
        <c:crossAx val="103091200"/>
        <c:crosses val="autoZero"/>
        <c:auto val="1"/>
        <c:lblAlgn val="ctr"/>
        <c:lblOffset val="100"/>
      </c:catAx>
      <c:valAx>
        <c:axId val="103091200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อันดับ</a:t>
                </a:r>
                <a:endParaRPr lang="en-US"/>
              </a:p>
            </c:rich>
          </c:tx>
          <c:layout/>
        </c:title>
        <c:numFmt formatCode="_(* #,##0_);_(* \(#,##0\);_(* &quot;-&quot;??_);_(@_)" sourceLinked="1"/>
        <c:majorTickMark val="none"/>
        <c:tickLblPos val="nextTo"/>
        <c:crossAx val="10308966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20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สิงคโปร์</c:v>
                </c:pt>
                <c:pt idx="1">
                  <c:v>มาเลเซีย</c:v>
                </c:pt>
                <c:pt idx="2">
                  <c:v>ไทย</c:v>
                </c:pt>
                <c:pt idx="3">
                  <c:v>อินโดนีเซีย</c:v>
                </c:pt>
                <c:pt idx="4">
                  <c:v>ฟิลิปปินส์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13</c:v>
                </c:pt>
                <c:pt idx="1">
                  <c:v>28</c:v>
                </c:pt>
                <c:pt idx="2">
                  <c:v>40</c:v>
                </c:pt>
                <c:pt idx="3">
                  <c:v>55</c:v>
                </c:pt>
                <c:pt idx="4">
                  <c:v>58</c:v>
                </c:pt>
              </c:numCache>
            </c:numRef>
          </c:val>
        </c:ser>
        <c:dLbls>
          <c:showVal val="1"/>
        </c:dLbls>
        <c:gapWidth val="75"/>
        <c:axId val="103115392"/>
        <c:axId val="103121280"/>
      </c:barChart>
      <c:catAx>
        <c:axId val="103115392"/>
        <c:scaling>
          <c:orientation val="minMax"/>
        </c:scaling>
        <c:axPos val="l"/>
        <c:majorTickMark val="none"/>
        <c:tickLblPos val="nextTo"/>
        <c:crossAx val="103121280"/>
        <c:crosses val="autoZero"/>
        <c:auto val="1"/>
        <c:lblAlgn val="ctr"/>
        <c:lblOffset val="100"/>
      </c:catAx>
      <c:valAx>
        <c:axId val="103121280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อันดับ</a:t>
                </a:r>
                <a:endParaRPr lang="en-US"/>
              </a:p>
            </c:rich>
          </c:tx>
          <c:layout/>
        </c:title>
        <c:numFmt formatCode="_(* #,##0_);_(* \(#,##0\);_(* &quot;-&quot;??_);_(@_)" sourceLinked="1"/>
        <c:majorTickMark val="none"/>
        <c:tickLblPos val="nextTo"/>
        <c:crossAx val="10311539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2000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0.12902515723270438"/>
          <c:y val="3.0499681857949594E-2"/>
          <c:w val="0.84267295597484282"/>
          <c:h val="0.5813942575359899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อันดับรวม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Pos val="b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35</c:v>
                </c:pt>
                <c:pt idx="1">
                  <c:v>28</c:v>
                </c:pt>
                <c:pt idx="2">
                  <c:v>34</c:v>
                </c:pt>
                <c:pt idx="3">
                  <c:v>36</c:v>
                </c:pt>
                <c:pt idx="4">
                  <c:v>38</c:v>
                </c:pt>
                <c:pt idx="5">
                  <c:v>39</c:v>
                </c:pt>
                <c:pt idx="6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ปัจจัยพื้นฐาน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dLblPos val="r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</c:v>
                </c:pt>
                <c:pt idx="1">
                  <c:v>39</c:v>
                </c:pt>
                <c:pt idx="2">
                  <c:v>43</c:v>
                </c:pt>
                <c:pt idx="3">
                  <c:v>43</c:v>
                </c:pt>
                <c:pt idx="4">
                  <c:v>48</c:v>
                </c:pt>
                <c:pt idx="5">
                  <c:v>46</c:v>
                </c:pt>
                <c:pt idx="6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ปัจจัยเสริมประสิทธิภาพ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43</c:v>
                </c:pt>
                <c:pt idx="1">
                  <c:v>29</c:v>
                </c:pt>
                <c:pt idx="2">
                  <c:v>36</c:v>
                </c:pt>
                <c:pt idx="3">
                  <c:v>40</c:v>
                </c:pt>
                <c:pt idx="4">
                  <c:v>39</c:v>
                </c:pt>
                <c:pt idx="5">
                  <c:v>43</c:v>
                </c:pt>
                <c:pt idx="6">
                  <c:v>47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ปัจจัยนวัตกรรมและปัจจัยที่มีความซับซ้อน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dLbls>
            <c:dLblPos val="l"/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36</c:v>
                </c:pt>
                <c:pt idx="1">
                  <c:v>40</c:v>
                </c:pt>
                <c:pt idx="2">
                  <c:v>46</c:v>
                </c:pt>
                <c:pt idx="3">
                  <c:v>47</c:v>
                </c:pt>
                <c:pt idx="4">
                  <c:v>39</c:v>
                </c:pt>
                <c:pt idx="5">
                  <c:v>51</c:v>
                </c:pt>
                <c:pt idx="6">
                  <c:v>55</c:v>
                </c:pt>
              </c:numCache>
            </c:numRef>
          </c:val>
        </c:ser>
        <c:marker val="1"/>
        <c:axId val="103244160"/>
        <c:axId val="103245696"/>
      </c:lineChart>
      <c:catAx>
        <c:axId val="103244160"/>
        <c:scaling>
          <c:orientation val="minMax"/>
        </c:scaling>
        <c:axPos val="b"/>
        <c:numFmt formatCode="General" sourceLinked="1"/>
        <c:tickLblPos val="nextTo"/>
        <c:crossAx val="103245696"/>
        <c:crosses val="autoZero"/>
        <c:auto val="1"/>
        <c:lblAlgn val="ctr"/>
        <c:lblOffset val="100"/>
      </c:catAx>
      <c:valAx>
        <c:axId val="103245696"/>
        <c:scaling>
          <c:orientation val="minMax"/>
        </c:scaling>
        <c:axPos val="l"/>
        <c:majorGridlines/>
        <c:numFmt formatCode="General" sourceLinked="1"/>
        <c:tickLblPos val="nextTo"/>
        <c:crossAx val="103244160"/>
        <c:crosses val="autoZero"/>
        <c:crossBetween val="between"/>
        <c:minorUnit val="2"/>
      </c:valAx>
    </c:plotArea>
    <c:legend>
      <c:legendPos val="t"/>
      <c:layout>
        <c:manualLayout>
          <c:xMode val="edge"/>
          <c:yMode val="edge"/>
          <c:x val="1.5479374040509081E-2"/>
          <c:y val="0.72727272727272729"/>
          <c:w val="0.98161962066062491"/>
          <c:h val="0.25481786367613141"/>
        </c:manualLayout>
      </c:layout>
    </c:legend>
    <c:plotVisOnly val="1"/>
    <c:dispBlanksAs val="gap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20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27255468066491723"/>
          <c:y val="9.3151395848246471E-2"/>
          <c:w val="0.44969767667930405"/>
          <c:h val="0.73586892547522476"/>
        </c:manualLayout>
      </c:layout>
      <c:radarChart>
        <c:radarStyle val="marker"/>
        <c:ser>
          <c:idx val="0"/>
          <c:order val="0"/>
          <c:tx>
            <c:strRef>
              <c:f>Sheet1!$B$1</c:f>
              <c:strCache>
                <c:ptCount val="1"/>
                <c:pt idx="0">
                  <c:v>ไทย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Sheet1!$A$2:$A$13</c:f>
              <c:strCache>
                <c:ptCount val="12"/>
                <c:pt idx="0">
                  <c:v>สภาพแวดล้อมด้านสถาบัน</c:v>
                </c:pt>
                <c:pt idx="1">
                  <c:v>โครงสร้างพื้นฐาน</c:v>
                </c:pt>
                <c:pt idx="2">
                  <c:v>นโยบายเศรษฐกิจมหภาค</c:v>
                </c:pt>
                <c:pt idx="3">
                  <c:v>สุขภาพและการศึกษาพื้นฐาน</c:v>
                </c:pt>
                <c:pt idx="4">
                  <c:v>การศึกษาขั้นสูงและการฝึกอบรม</c:v>
                </c:pt>
                <c:pt idx="5">
                  <c:v>ประสิทธิภาพของตลาดสินค้า</c:v>
                </c:pt>
                <c:pt idx="6">
                  <c:v>ประสิทธิภาพตลาดแรงงาน</c:v>
                </c:pt>
                <c:pt idx="7">
                  <c:v>ระดับการพัฒนาของตลาดการเงิน</c:v>
                </c:pt>
                <c:pt idx="8">
                  <c:v>ความพร้อมด้านเทคโนโลยี</c:v>
                </c:pt>
                <c:pt idx="9">
                  <c:v>ขนาดตลาด</c:v>
                </c:pt>
                <c:pt idx="10">
                  <c:v>ระดับการพัฒนาของธุรกิจ</c:v>
                </c:pt>
                <c:pt idx="11">
                  <c:v>นวัตกรรม</c:v>
                </c:pt>
              </c:strCache>
            </c:strRef>
          </c:cat>
          <c:val>
            <c:numRef>
              <c:f>Sheet1!$B$2:$B$13</c:f>
              <c:numCache>
                <c:formatCode>_(* #,##0.0_);_(* \(#,##0.0\);_(* "-"??_);_(@_)</c:formatCode>
                <c:ptCount val="12"/>
                <c:pt idx="0">
                  <c:v>3.8</c:v>
                </c:pt>
                <c:pt idx="1">
                  <c:v>4.5999999999999996</c:v>
                </c:pt>
                <c:pt idx="2">
                  <c:v>5.5</c:v>
                </c:pt>
                <c:pt idx="3">
                  <c:v>5.6</c:v>
                </c:pt>
                <c:pt idx="4">
                  <c:v>4.3</c:v>
                </c:pt>
                <c:pt idx="5">
                  <c:v>4.5999999999999996</c:v>
                </c:pt>
                <c:pt idx="6">
                  <c:v>4.3</c:v>
                </c:pt>
                <c:pt idx="7">
                  <c:v>4.5</c:v>
                </c:pt>
                <c:pt idx="8">
                  <c:v>3.6</c:v>
                </c:pt>
                <c:pt idx="9">
                  <c:v>5</c:v>
                </c:pt>
                <c:pt idx="10">
                  <c:v>4.3</c:v>
                </c:pt>
                <c:pt idx="11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มาเลเซีย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สภาพแวดล้อมด้านสถาบัน</c:v>
                </c:pt>
                <c:pt idx="1">
                  <c:v>โครงสร้างพื้นฐาน</c:v>
                </c:pt>
                <c:pt idx="2">
                  <c:v>นโยบายเศรษฐกิจมหภาค</c:v>
                </c:pt>
                <c:pt idx="3">
                  <c:v>สุขภาพและการศึกษาพื้นฐาน</c:v>
                </c:pt>
                <c:pt idx="4">
                  <c:v>การศึกษาขั้นสูงและการฝึกอบรม</c:v>
                </c:pt>
                <c:pt idx="5">
                  <c:v>ประสิทธิภาพของตลาดสินค้า</c:v>
                </c:pt>
                <c:pt idx="6">
                  <c:v>ประสิทธิภาพตลาดแรงงาน</c:v>
                </c:pt>
                <c:pt idx="7">
                  <c:v>ระดับการพัฒนาของตลาดการเงิน</c:v>
                </c:pt>
                <c:pt idx="8">
                  <c:v>ความพร้อมด้านเทคโนโลยี</c:v>
                </c:pt>
                <c:pt idx="9">
                  <c:v>ขนาดตลาด</c:v>
                </c:pt>
                <c:pt idx="10">
                  <c:v>ระดับการพัฒนาของธุรกิจ</c:v>
                </c:pt>
                <c:pt idx="11">
                  <c:v>นวัตกรรม</c:v>
                </c:pt>
              </c:strCache>
            </c:strRef>
          </c:cat>
          <c:val>
            <c:numRef>
              <c:f>Sheet1!$C$2:$C$13</c:f>
              <c:numCache>
                <c:formatCode>_(* #,##0.0_);_(* \(#,##0.0\);_(* "-"??_);_(@_)</c:formatCode>
                <c:ptCount val="12"/>
                <c:pt idx="0">
                  <c:v>4.9000000000000004</c:v>
                </c:pt>
                <c:pt idx="1">
                  <c:v>5.0999999999999996</c:v>
                </c:pt>
                <c:pt idx="2">
                  <c:v>5.3</c:v>
                </c:pt>
                <c:pt idx="3">
                  <c:v>6.2</c:v>
                </c:pt>
                <c:pt idx="4">
                  <c:v>4.8</c:v>
                </c:pt>
                <c:pt idx="5">
                  <c:v>5.2</c:v>
                </c:pt>
                <c:pt idx="6">
                  <c:v>4.8</c:v>
                </c:pt>
                <c:pt idx="7">
                  <c:v>5.4</c:v>
                </c:pt>
                <c:pt idx="8">
                  <c:v>4.3</c:v>
                </c:pt>
                <c:pt idx="9">
                  <c:v>4.8</c:v>
                </c:pt>
                <c:pt idx="10">
                  <c:v>5</c:v>
                </c:pt>
                <c:pt idx="1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เวียดนาม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สภาพแวดล้อมด้านสถาบัน</c:v>
                </c:pt>
                <c:pt idx="1">
                  <c:v>โครงสร้างพื้นฐาน</c:v>
                </c:pt>
                <c:pt idx="2">
                  <c:v>นโยบายเศรษฐกิจมหภาค</c:v>
                </c:pt>
                <c:pt idx="3">
                  <c:v>สุขภาพและการศึกษาพื้นฐาน</c:v>
                </c:pt>
                <c:pt idx="4">
                  <c:v>การศึกษาขั้นสูงและการฝึกอบรม</c:v>
                </c:pt>
                <c:pt idx="5">
                  <c:v>ประสิทธิภาพของตลาดสินค้า</c:v>
                </c:pt>
                <c:pt idx="6">
                  <c:v>ประสิทธิภาพตลาดแรงงาน</c:v>
                </c:pt>
                <c:pt idx="7">
                  <c:v>ระดับการพัฒนาของตลาดการเงิน</c:v>
                </c:pt>
                <c:pt idx="8">
                  <c:v>ความพร้อมด้านเทคโนโลยี</c:v>
                </c:pt>
                <c:pt idx="9">
                  <c:v>ขนาดตลาด</c:v>
                </c:pt>
                <c:pt idx="10">
                  <c:v>ระดับการพัฒนาของธุรกิจ</c:v>
                </c:pt>
                <c:pt idx="11">
                  <c:v>นวัตกรรม</c:v>
                </c:pt>
              </c:strCache>
            </c:strRef>
          </c:cat>
          <c:val>
            <c:numRef>
              <c:f>Sheet1!$D$2:$D$13</c:f>
              <c:numCache>
                <c:formatCode>_(* #,##0.0_);_(* \(#,##0.0\);_(* "-"??_);_(@_)</c:formatCode>
                <c:ptCount val="12"/>
                <c:pt idx="0">
                  <c:v>3.6</c:v>
                </c:pt>
                <c:pt idx="1">
                  <c:v>3.3</c:v>
                </c:pt>
                <c:pt idx="2">
                  <c:v>4.2</c:v>
                </c:pt>
                <c:pt idx="3">
                  <c:v>5.8</c:v>
                </c:pt>
                <c:pt idx="4">
                  <c:v>3.7</c:v>
                </c:pt>
                <c:pt idx="5">
                  <c:v>4.0999999999999996</c:v>
                </c:pt>
                <c:pt idx="6">
                  <c:v>4.5</c:v>
                </c:pt>
                <c:pt idx="7">
                  <c:v>3.9</c:v>
                </c:pt>
                <c:pt idx="8">
                  <c:v>3.3</c:v>
                </c:pt>
                <c:pt idx="9">
                  <c:v>4.5999999999999996</c:v>
                </c:pt>
                <c:pt idx="10">
                  <c:v>3.6</c:v>
                </c:pt>
                <c:pt idx="11">
                  <c:v>3.1</c:v>
                </c:pt>
              </c:numCache>
            </c:numRef>
          </c:val>
        </c:ser>
        <c:axId val="108463616"/>
        <c:axId val="108465152"/>
      </c:radarChart>
      <c:catAx>
        <c:axId val="108463616"/>
        <c:scaling>
          <c:orientation val="minMax"/>
        </c:scaling>
        <c:axPos val="b"/>
        <c:majorGridlines/>
        <c:numFmt formatCode="d/m/yyyy" sourceLinked="1"/>
        <c:tickLblPos val="nextTo"/>
        <c:crossAx val="108465152"/>
        <c:crosses val="autoZero"/>
        <c:auto val="1"/>
        <c:lblAlgn val="ctr"/>
        <c:lblOffset val="100"/>
      </c:catAx>
      <c:valAx>
        <c:axId val="108465152"/>
        <c:scaling>
          <c:orientation val="minMax"/>
          <c:max val="7"/>
          <c:min val="0"/>
        </c:scaling>
        <c:axPos val="l"/>
        <c:majorGridlines/>
        <c:numFmt formatCode="_(* #,##0.0_);_(* \(#,##0.0\);_(* &quot;-&quot;??_);_(@_)" sourceLinked="1"/>
        <c:majorTickMark val="cross"/>
        <c:tickLblPos val="nextTo"/>
        <c:crossAx val="10846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5024788568094"/>
          <c:y val="0.72712578541318795"/>
          <c:w val="0.11784728297851665"/>
          <c:h val="0.2326169172035312"/>
        </c:manualLayout>
      </c:layout>
    </c:legend>
    <c:plotVisOnly val="1"/>
    <c:dispBlanksAs val="gap"/>
  </c:chart>
  <c:spPr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 b="1">
          <a:latin typeface="Cordia New" pitchFamily="34" charset="-34"/>
          <a:cs typeface="Cordia New" pitchFamily="34" charset="-34"/>
        </a:defRPr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3165501209349664"/>
          <c:y val="0.18040666236517391"/>
          <c:w val="0.75240706620583064"/>
          <c:h val="0.694298847161876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7.4892554504889831E-3"/>
                  <c:y val="-4.5963239366652794E-2"/>
                </c:manualLayout>
              </c:layout>
              <c:tx>
                <c:rich>
                  <a:bodyPr/>
                  <a:lstStyle/>
                  <a:p>
                    <a:r>
                      <a:rPr lang="th-TH" sz="1600" b="1" dirty="0">
                        <a:latin typeface="Cordia New" pitchFamily="34" charset="-34"/>
                        <a:cs typeface="Cordia New" pitchFamily="34" charset="-34"/>
                      </a:rPr>
                      <a:t>ใช้แรงงาน/ระบบ </a:t>
                    </a:r>
                    <a:r>
                      <a:rPr lang="en-US" sz="1600" b="1" dirty="0">
                        <a:latin typeface="Cordia New" pitchFamily="34" charset="-34"/>
                        <a:cs typeface="Cordia New" pitchFamily="34" charset="-34"/>
                      </a:rPr>
                      <a:t>manual
35%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0870731758027102"/>
                  <c:y val="-1.3821495663296006E-2"/>
                </c:manualLayout>
              </c:layout>
              <c:tx>
                <c:rich>
                  <a:bodyPr/>
                  <a:lstStyle/>
                  <a:p>
                    <a:r>
                      <a:rPr lang="th-TH" sz="1600" b="1" dirty="0">
                        <a:latin typeface="Cordia New" pitchFamily="34" charset="-34"/>
                        <a:cs typeface="Cordia New" pitchFamily="34" charset="-34"/>
                      </a:rPr>
                      <a:t>ใช้เครื่องจักรระบบกึ่งอัตโนมัติ </a:t>
                    </a:r>
                    <a:r>
                      <a:rPr lang="en-US" sz="1600" b="1" dirty="0">
                        <a:latin typeface="Cordia New" pitchFamily="34" charset="-34"/>
                        <a:cs typeface="Cordia New" pitchFamily="34" charset="-34"/>
                      </a:rPr>
                      <a:t>semi Automatic
45%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2.8827866426017892E-2"/>
                  <c:y val="2.7556200145032628E-2"/>
                </c:manualLayout>
              </c:layout>
              <c:tx>
                <c:rich>
                  <a:bodyPr/>
                  <a:lstStyle/>
                  <a:p>
                    <a:r>
                      <a:rPr lang="th-TH" sz="1600" b="1" dirty="0" smtClean="0">
                        <a:latin typeface="Cordia New" pitchFamily="34" charset="-34"/>
                        <a:cs typeface="Cordia New" pitchFamily="34" charset="-34"/>
                      </a:rPr>
                      <a:t> ใช้</a:t>
                    </a:r>
                    <a:r>
                      <a:rPr lang="th-TH" sz="1600" b="1" dirty="0">
                        <a:latin typeface="Cordia New" pitchFamily="34" charset="-34"/>
                        <a:cs typeface="Cordia New" pitchFamily="34" charset="-34"/>
                      </a:rPr>
                      <a:t>ระบบอัตโนมัติในการผลิต/ควบคุมด้วยระบบ</a:t>
                    </a:r>
                    <a:r>
                      <a:rPr lang="th-TH" sz="1600" b="1" dirty="0" err="1" smtClean="0">
                        <a:latin typeface="Cordia New" pitchFamily="34" charset="-34"/>
                        <a:cs typeface="Cordia New" pitchFamily="34" charset="-34"/>
                      </a:rPr>
                      <a:t>คอมพิว</a:t>
                    </a:r>
                    <a:r>
                      <a:rPr lang="th-TH" sz="1600" b="1" dirty="0" smtClean="0">
                        <a:latin typeface="Cordia New" pitchFamily="34" charset="-34"/>
                        <a:cs typeface="Cordia New" pitchFamily="34" charset="-34"/>
                      </a:rPr>
                      <a:t> </a:t>
                    </a:r>
                    <a:r>
                      <a:rPr lang="th-TH" sz="1600" b="1" dirty="0" err="1" smtClean="0">
                        <a:latin typeface="Cordia New" pitchFamily="34" charset="-34"/>
                        <a:cs typeface="Cordia New" pitchFamily="34" charset="-34"/>
                      </a:rPr>
                      <a:t>เตอร์</a:t>
                    </a:r>
                    <a:r>
                      <a:rPr lang="th-TH" sz="1600" b="1" dirty="0">
                        <a:latin typeface="Cordia New" pitchFamily="34" charset="-34"/>
                        <a:cs typeface="Cordia New" pitchFamily="34" charset="-34"/>
                      </a:rPr>
                      <a:t>
20%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ใช้แรงงาน/ระบบ manual</c:v>
                </c:pt>
                <c:pt idx="1">
                  <c:v>ใช้เครื่องจักรระบบกึ่งอัตโนมัติ semi Automatic</c:v>
                </c:pt>
                <c:pt idx="2">
                  <c:v>ใช้ระบบอัตโนมัติในการผลิต/ควบคุมด้วยระบบคอมพิวเตอร์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35</c:v>
                </c:pt>
                <c:pt idx="1">
                  <c:v>45</c:v>
                </c:pt>
                <c:pt idx="2">
                  <c:v>20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th-TH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0.15048091494454788"/>
          <c:y val="0.1686805938925531"/>
          <c:w val="0.73674437592394471"/>
          <c:h val="0.69215910741784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7.4320564603422998E-2"/>
                  <c:y val="0.3520739169596452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>
                      <a:latin typeface="Cordia New" pitchFamily="34" charset="-34"/>
                      <a:cs typeface="Cordia New" pitchFamily="34" charset="-34"/>
                    </a:defRPr>
                  </a:pPr>
                  <a:endParaRPr lang="th-TH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3.9332471500763952E-2"/>
                  <c:y val="-0.321949036813202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latin typeface="Cordia New" pitchFamily="34" charset="-34"/>
                      <a:cs typeface="Cordia New" pitchFamily="34" charset="-34"/>
                    </a:defRPr>
                  </a:pPr>
                  <a:endParaRPr lang="th-TH"/>
                </a:p>
              </c:txPr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>
                    <a:latin typeface="Cordia New" pitchFamily="34" charset="-34"/>
                    <a:cs typeface="Cordia New" pitchFamily="34" charset="-34"/>
                  </a:defRPr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ผู้ผลิตในประเทศ</c:v>
                </c:pt>
                <c:pt idx="1">
                  <c:v>นำเข้าเทคโนโลยีหรือเครื่องจักรที่ใช้ในกระบวนการผลิตจากต่างประเทศ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E8F3C-A4C8-40F1-9087-E6F969D1099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A80321C-AE63-46A5-BD8D-74BB418BB093}">
      <dgm:prSet phldrT="[Text]" custT="1"/>
      <dgm:spPr/>
      <dgm:t>
        <a:bodyPr anchor="ctr"/>
        <a:lstStyle/>
        <a:p>
          <a:pPr algn="ctr"/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นำเสนอผลการสำรวจความคิดเห็น           และการประชุมกลุ่มย่อย</a:t>
          </a:r>
        </a:p>
      </dgm:t>
    </dgm:pt>
    <dgm:pt modelId="{8C682FAF-848A-48BF-A33B-9EAEFEAF13BC}" type="parTrans" cxnId="{86BCCFF9-6B3B-43A1-BCF7-980B6B3F2760}">
      <dgm:prSet/>
      <dgm:spPr/>
      <dgm:t>
        <a:bodyPr/>
        <a:lstStyle/>
        <a:p>
          <a:endParaRPr lang="th-TH"/>
        </a:p>
      </dgm:t>
    </dgm:pt>
    <dgm:pt modelId="{C0C6AE2D-3BAC-4798-A7EA-3218842A71E4}" type="sibTrans" cxnId="{86BCCFF9-6B3B-43A1-BCF7-980B6B3F2760}">
      <dgm:prSet/>
      <dgm:spPr/>
      <dgm:t>
        <a:bodyPr/>
        <a:lstStyle/>
        <a:p>
          <a:endParaRPr lang="th-TH"/>
        </a:p>
      </dgm:t>
    </dgm:pt>
    <dgm:pt modelId="{FD335DFA-CF72-4F1C-B168-2F85F27DF793}">
      <dgm:prSet phldrT="[Text]" custT="1"/>
      <dgm:spPr/>
      <dgm:t>
        <a:bodyPr/>
        <a:lstStyle/>
        <a:p>
          <a:pPr algn="ctr"/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นำเสนอ (ร่าง) ยุทธศาสตร์และแนวทางในการพัฒนาเทคโนโลยีฯ ภายใต้การดำเนินงานของสำนักงานปลัดกระทรวงวิทยาศาสตร์ฯ</a:t>
          </a:r>
          <a:endParaRPr lang="th-TH" sz="2000" dirty="0"/>
        </a:p>
      </dgm:t>
    </dgm:pt>
    <dgm:pt modelId="{44135E2C-7C01-4E79-939E-B88E88998673}" type="parTrans" cxnId="{D322E7CB-DF6E-4CA9-BB37-B7640E312D2D}">
      <dgm:prSet/>
      <dgm:spPr/>
      <dgm:t>
        <a:bodyPr/>
        <a:lstStyle/>
        <a:p>
          <a:endParaRPr lang="th-TH"/>
        </a:p>
      </dgm:t>
    </dgm:pt>
    <dgm:pt modelId="{6F5B4799-DD91-4BD4-A3A5-CBDA371811E1}" type="sibTrans" cxnId="{D322E7CB-DF6E-4CA9-BB37-B7640E312D2D}">
      <dgm:prSet/>
      <dgm:spPr/>
      <dgm:t>
        <a:bodyPr/>
        <a:lstStyle/>
        <a:p>
          <a:endParaRPr lang="th-TH"/>
        </a:p>
      </dgm:t>
    </dgm:pt>
    <dgm:pt modelId="{CBFFAD0B-11E1-4481-BD91-6DE392B0E88E}">
      <dgm:prSet phldrT="[Text]" custT="1"/>
      <dgm:spPr/>
      <dgm:t>
        <a:bodyPr anchor="ctr"/>
        <a:lstStyle/>
        <a:p>
          <a:pPr algn="ctr"/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รับฟังความคิดเห็นและข้อเสนอแนะ</a:t>
          </a:r>
          <a:endParaRPr lang="th-TH" sz="2000" dirty="0"/>
        </a:p>
      </dgm:t>
    </dgm:pt>
    <dgm:pt modelId="{500B9BF5-D662-49C7-A57E-0EE2557C5B44}" type="parTrans" cxnId="{1E4070DC-D83C-4FD7-930A-B421023BFCDF}">
      <dgm:prSet/>
      <dgm:spPr/>
      <dgm:t>
        <a:bodyPr/>
        <a:lstStyle/>
        <a:p>
          <a:endParaRPr lang="th-TH"/>
        </a:p>
      </dgm:t>
    </dgm:pt>
    <dgm:pt modelId="{398B32AC-DD69-4328-96C2-BD12D5798E34}" type="sibTrans" cxnId="{1E4070DC-D83C-4FD7-930A-B421023BFCDF}">
      <dgm:prSet/>
      <dgm:spPr/>
      <dgm:t>
        <a:bodyPr/>
        <a:lstStyle/>
        <a:p>
          <a:endParaRPr lang="th-TH"/>
        </a:p>
      </dgm:t>
    </dgm:pt>
    <dgm:pt modelId="{DA5A59EE-4E0C-468E-9BF1-1E4B2AD7BE46}" type="pres">
      <dgm:prSet presAssocID="{F86E8F3C-A4C8-40F1-9087-E6F969D10995}" presName="arrowDiagram" presStyleCnt="0">
        <dgm:presLayoutVars>
          <dgm:chMax val="5"/>
          <dgm:dir/>
          <dgm:resizeHandles val="exact"/>
        </dgm:presLayoutVars>
      </dgm:prSet>
      <dgm:spPr/>
    </dgm:pt>
    <dgm:pt modelId="{CF62A721-062A-4A21-BABB-966D99938C4D}" type="pres">
      <dgm:prSet presAssocID="{F86E8F3C-A4C8-40F1-9087-E6F969D10995}" presName="arrow" presStyleLbl="bgShp" presStyleIdx="0" presStyleCnt="1"/>
      <dgm:spPr/>
    </dgm:pt>
    <dgm:pt modelId="{C53DF80D-53D6-4D30-8810-DF87D5744151}" type="pres">
      <dgm:prSet presAssocID="{F86E8F3C-A4C8-40F1-9087-E6F969D10995}" presName="arrowDiagram3" presStyleCnt="0"/>
      <dgm:spPr/>
    </dgm:pt>
    <dgm:pt modelId="{47D7392B-F96B-4A13-84F7-017D7CF78190}" type="pres">
      <dgm:prSet presAssocID="{DA80321C-AE63-46A5-BD8D-74BB418BB093}" presName="bullet3a" presStyleLbl="node1" presStyleIdx="0" presStyleCnt="3"/>
      <dgm:spPr/>
    </dgm:pt>
    <dgm:pt modelId="{BBDCB922-5D90-4CDA-AC00-2E583D7AE9A3}" type="pres">
      <dgm:prSet presAssocID="{DA80321C-AE63-46A5-BD8D-74BB418BB093}" presName="textBox3a" presStyleLbl="revTx" presStyleIdx="0" presStyleCnt="3" custScaleX="105672" custScaleY="79029" custLinFactNeighborX="2901" custLinFactNeighborY="-100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AE9BDA-FB53-4A0F-8D41-C69430B6F6AD}" type="pres">
      <dgm:prSet presAssocID="{FD335DFA-CF72-4F1C-B168-2F85F27DF793}" presName="bullet3b" presStyleLbl="node1" presStyleIdx="1" presStyleCnt="3"/>
      <dgm:spPr/>
    </dgm:pt>
    <dgm:pt modelId="{35F7597F-FBC0-44FC-978E-35F6FC57BD04}" type="pres">
      <dgm:prSet presAssocID="{FD335DFA-CF72-4F1C-B168-2F85F27DF793}" presName="textBox3b" presStyleLbl="revTx" presStyleIdx="1" presStyleCnt="3" custScaleX="165719" custScaleY="44296" custLinFactNeighborX="31565" custLinFactNeighborY="-253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126A40-166C-4B14-930E-4AE6AA6152AE}" type="pres">
      <dgm:prSet presAssocID="{CBFFAD0B-11E1-4481-BD91-6DE392B0E88E}" presName="bullet3c" presStyleLbl="node1" presStyleIdx="2" presStyleCnt="3"/>
      <dgm:spPr/>
    </dgm:pt>
    <dgm:pt modelId="{03C78422-9004-4995-B318-9700494E3F31}" type="pres">
      <dgm:prSet presAssocID="{CBFFAD0B-11E1-4481-BD91-6DE392B0E88E}" presName="textBox3c" presStyleLbl="revTx" presStyleIdx="2" presStyleCnt="3" custScaleX="92133" custScaleY="22084" custLinFactNeighborX="-5606" custLinFactNeighborY="-392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EC5AFB6-591F-463B-8446-732E301D5AB7}" type="presOf" srcId="{F86E8F3C-A4C8-40F1-9087-E6F969D10995}" destId="{DA5A59EE-4E0C-468E-9BF1-1E4B2AD7BE46}" srcOrd="0" destOrd="0" presId="urn:microsoft.com/office/officeart/2005/8/layout/arrow2"/>
    <dgm:cxn modelId="{1E4070DC-D83C-4FD7-930A-B421023BFCDF}" srcId="{F86E8F3C-A4C8-40F1-9087-E6F969D10995}" destId="{CBFFAD0B-11E1-4481-BD91-6DE392B0E88E}" srcOrd="2" destOrd="0" parTransId="{500B9BF5-D662-49C7-A57E-0EE2557C5B44}" sibTransId="{398B32AC-DD69-4328-96C2-BD12D5798E34}"/>
    <dgm:cxn modelId="{BB0DFF6B-A55E-445F-BE2D-3711C7A7B321}" type="presOf" srcId="{CBFFAD0B-11E1-4481-BD91-6DE392B0E88E}" destId="{03C78422-9004-4995-B318-9700494E3F31}" srcOrd="0" destOrd="0" presId="urn:microsoft.com/office/officeart/2005/8/layout/arrow2"/>
    <dgm:cxn modelId="{494493BC-CFCF-4571-BF30-046533FBFBBF}" type="presOf" srcId="{DA80321C-AE63-46A5-BD8D-74BB418BB093}" destId="{BBDCB922-5D90-4CDA-AC00-2E583D7AE9A3}" srcOrd="0" destOrd="0" presId="urn:microsoft.com/office/officeart/2005/8/layout/arrow2"/>
    <dgm:cxn modelId="{86BCCFF9-6B3B-43A1-BCF7-980B6B3F2760}" srcId="{F86E8F3C-A4C8-40F1-9087-E6F969D10995}" destId="{DA80321C-AE63-46A5-BD8D-74BB418BB093}" srcOrd="0" destOrd="0" parTransId="{8C682FAF-848A-48BF-A33B-9EAEFEAF13BC}" sibTransId="{C0C6AE2D-3BAC-4798-A7EA-3218842A71E4}"/>
    <dgm:cxn modelId="{62A23E4A-2570-4EDA-8477-B7AD7F83986E}" type="presOf" srcId="{FD335DFA-CF72-4F1C-B168-2F85F27DF793}" destId="{35F7597F-FBC0-44FC-978E-35F6FC57BD04}" srcOrd="0" destOrd="0" presId="urn:microsoft.com/office/officeart/2005/8/layout/arrow2"/>
    <dgm:cxn modelId="{D322E7CB-DF6E-4CA9-BB37-B7640E312D2D}" srcId="{F86E8F3C-A4C8-40F1-9087-E6F969D10995}" destId="{FD335DFA-CF72-4F1C-B168-2F85F27DF793}" srcOrd="1" destOrd="0" parTransId="{44135E2C-7C01-4E79-939E-B88E88998673}" sibTransId="{6F5B4799-DD91-4BD4-A3A5-CBDA371811E1}"/>
    <dgm:cxn modelId="{CB1E25E6-A403-4BAA-BD21-8D413513B22B}" type="presParOf" srcId="{DA5A59EE-4E0C-468E-9BF1-1E4B2AD7BE46}" destId="{CF62A721-062A-4A21-BABB-966D99938C4D}" srcOrd="0" destOrd="0" presId="urn:microsoft.com/office/officeart/2005/8/layout/arrow2"/>
    <dgm:cxn modelId="{54BF7E19-2304-451B-8ACB-A18F7C12D76B}" type="presParOf" srcId="{DA5A59EE-4E0C-468E-9BF1-1E4B2AD7BE46}" destId="{C53DF80D-53D6-4D30-8810-DF87D5744151}" srcOrd="1" destOrd="0" presId="urn:microsoft.com/office/officeart/2005/8/layout/arrow2"/>
    <dgm:cxn modelId="{BF5B9964-CBA5-4CBC-8019-ED93669AF31D}" type="presParOf" srcId="{C53DF80D-53D6-4D30-8810-DF87D5744151}" destId="{47D7392B-F96B-4A13-84F7-017D7CF78190}" srcOrd="0" destOrd="0" presId="urn:microsoft.com/office/officeart/2005/8/layout/arrow2"/>
    <dgm:cxn modelId="{50C0164E-6B37-4413-BEB1-8325B386D3A8}" type="presParOf" srcId="{C53DF80D-53D6-4D30-8810-DF87D5744151}" destId="{BBDCB922-5D90-4CDA-AC00-2E583D7AE9A3}" srcOrd="1" destOrd="0" presId="urn:microsoft.com/office/officeart/2005/8/layout/arrow2"/>
    <dgm:cxn modelId="{714BAC05-7015-4D7A-8369-0AFD201069A3}" type="presParOf" srcId="{C53DF80D-53D6-4D30-8810-DF87D5744151}" destId="{49AE9BDA-FB53-4A0F-8D41-C69430B6F6AD}" srcOrd="2" destOrd="0" presId="urn:microsoft.com/office/officeart/2005/8/layout/arrow2"/>
    <dgm:cxn modelId="{D42D04E8-7C94-4F4F-82ED-19205C271E6D}" type="presParOf" srcId="{C53DF80D-53D6-4D30-8810-DF87D5744151}" destId="{35F7597F-FBC0-44FC-978E-35F6FC57BD04}" srcOrd="3" destOrd="0" presId="urn:microsoft.com/office/officeart/2005/8/layout/arrow2"/>
    <dgm:cxn modelId="{E27EA6FC-C7D2-4706-9E53-DB2F1E9C9C3B}" type="presParOf" srcId="{C53DF80D-53D6-4D30-8810-DF87D5744151}" destId="{27126A40-166C-4B14-930E-4AE6AA6152AE}" srcOrd="4" destOrd="0" presId="urn:microsoft.com/office/officeart/2005/8/layout/arrow2"/>
    <dgm:cxn modelId="{706A25AC-DEE6-441E-8493-4633ABFBA167}" type="presParOf" srcId="{C53DF80D-53D6-4D30-8810-DF87D5744151}" destId="{03C78422-9004-4995-B318-9700494E3F3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B853FC-270E-403E-B0F7-D8481E55336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6C713E76-2679-446F-A3EB-939F2D111546}">
      <dgm:prSet phldrT="[Text]"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latin typeface="Cordia New" pitchFamily="34" charset="-34"/>
              <a:ea typeface="Calibri"/>
              <a:cs typeface="Cordia New" pitchFamily="34" charset="-34"/>
            </a:rPr>
            <a:t>เป็นโครงการช่วยสนับสนุนให้มีผู้ประกอบการมีเงินทุนในการพัฒนา</a:t>
          </a:r>
          <a:endParaRPr lang="th-TH" sz="24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4793B603-98BE-4FF4-A372-BB9BB323E81C}" type="parTrans" cxnId="{2DD120D0-7E84-422B-A7B5-AD67B3A2C4FA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A2AEDC03-388E-4B1A-94D8-FFD91B175024}" type="sibTrans" cxnId="{2DD120D0-7E84-422B-A7B5-AD67B3A2C4FA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999B3E69-3AA0-4EB2-B5C4-1160EF85CDF6}">
      <dgm:prSet phldrT="[Text]"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latin typeface="Cordia New" pitchFamily="34" charset="-34"/>
              <a:ea typeface="Calibri"/>
              <a:cs typeface="Cordia New" pitchFamily="34" charset="-34"/>
            </a:rPr>
            <a:t>เป็นโครงการที่ช่วยลดระยะเวลาในการพัฒนาลง ช่วยให้เกิดการเรียนรู้และร่วมกันพัฒนาและปรับปรุงผลงานให้สามารถใช้ประโยชน์ได้จริง</a:t>
          </a:r>
          <a:endParaRPr lang="th-TH" sz="24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8E11FFA2-87DF-4AF9-90DA-8887F23F6BB4}" type="sibTrans" cxnId="{6FEECC7E-61F0-4EDC-88FB-8B18DF66E0D7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BB508D0D-F813-4520-9C11-9A81E3477CCA}" type="parTrans" cxnId="{6FEECC7E-61F0-4EDC-88FB-8B18DF66E0D7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D644AC2C-7873-4B76-A033-7448B7615337}">
      <dgm:prSet phldrT="[Text]" custT="1"/>
      <dgm:spPr/>
      <dgm:t>
        <a:bodyPr/>
        <a:lstStyle/>
        <a:p>
          <a:pPr algn="thaiDist"/>
          <a:r>
            <a:rPr lang="th-TH" sz="22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เป็นโครงการที่สนับสนุนการใช้ทรัพยากร (บุคลากรและวัตถุดิบ) ของประเทศเพื่อการพัฒนาศักยภาพของบุคคลากรในภาคเอกชนให้เกิดประสบการณ์และเทคนิคในการผลิตเพิ่มขึ้น</a:t>
          </a:r>
          <a:endParaRPr lang="th-TH" sz="22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B683A8D-243C-4433-8C0B-C66366E7E74B}" type="sibTrans" cxnId="{A7FBA1B6-B6F8-4915-A58B-587D2744214F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6E715745-6379-417B-B60A-309F668DBE44}" type="parTrans" cxnId="{A7FBA1B6-B6F8-4915-A58B-587D2744214F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CD80AE04-F869-4BEE-9BE8-8EF5F3C5A2FD}">
      <dgm:prSet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latin typeface="Cordia New" pitchFamily="34" charset="-34"/>
              <a:ea typeface="Calibri"/>
              <a:cs typeface="Cordia New" pitchFamily="34" charset="-34"/>
            </a:rPr>
            <a:t>เป็นโครงการที่มีกรรมการผู้เชี่ยวชาญในการพิจารณาและตรวจสอบโครงการ</a:t>
          </a:r>
          <a:endParaRPr lang="th-TH" sz="24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F408C2E7-E6CA-49B7-9E21-0789213CE318}" type="parTrans" cxnId="{3C777551-136B-4921-8AA7-441E6464CE45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34919657-C3C9-42CE-BF93-CCEF7EA9C44F}" type="sibTrans" cxnId="{3C777551-136B-4921-8AA7-441E6464CE45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C2423314-844F-46DB-85D9-B14906E7E2A0}">
      <dgm:prSet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ป็นโครงการที่ช่วยสนับสนุนให้ผู้ประกอบการมีโอกาสเข้าถึงองค์ความรู้ที่เป็นประโยชน์ต่อการพัฒนาธุรกิจ และเกิดการต่อยอดเพื่อเพิ่มมูลค่าทางธุรกิจ</a:t>
          </a:r>
          <a:endParaRPr lang="th-TH" sz="24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395B256-AA25-46E4-B5D6-A5B3FCF78550}" type="parTrans" cxnId="{ADE8BB24-E372-4400-B1EE-847A169AF984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626D633A-C0DF-43DE-BF54-9ADE576A4A7E}" type="sibTrans" cxnId="{ADE8BB24-E372-4400-B1EE-847A169AF984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B2150842-56DC-44C8-BC70-C2F9A8B03B0D}">
      <dgm:prSet phldrT="[Text]" custT="1"/>
      <dgm:spPr/>
      <dgm:t>
        <a:bodyPr/>
        <a:lstStyle/>
        <a:p>
          <a:pPr algn="thaiDist"/>
          <a:endParaRPr lang="th-TH" sz="2400" dirty="0">
            <a:latin typeface="Cordia New" pitchFamily="34" charset="-34"/>
            <a:cs typeface="Cordia New" pitchFamily="34" charset="-34"/>
          </a:endParaRPr>
        </a:p>
      </dgm:t>
    </dgm:pt>
    <dgm:pt modelId="{C4EE9D96-EDE1-4E78-957A-33690679BD0A}" type="parTrans" cxnId="{A9B94DFB-0F72-4876-B178-F69F6CABA44B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3D3E4675-DB32-4DC3-B3B2-816D205748EA}" type="sibTrans" cxnId="{A9B94DFB-0F72-4876-B178-F69F6CABA44B}">
      <dgm:prSet/>
      <dgm:spPr/>
      <dgm:t>
        <a:bodyPr/>
        <a:lstStyle/>
        <a:p>
          <a:pPr algn="thaiDist"/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93E4CEE9-C4E4-45E9-A355-93CC4C73B231}" type="pres">
      <dgm:prSet presAssocID="{AEB853FC-270E-403E-B0F7-D8481E5533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9B54657-B9F5-4984-A147-00BB82FACAD4}" type="pres">
      <dgm:prSet presAssocID="{6C713E76-2679-446F-A3EB-939F2D111546}" presName="parentLin" presStyleCnt="0"/>
      <dgm:spPr/>
    </dgm:pt>
    <dgm:pt modelId="{1AFF239E-97FD-4946-BDE4-D917B1B73273}" type="pres">
      <dgm:prSet presAssocID="{6C713E76-2679-446F-A3EB-939F2D111546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6AEFD381-B788-4C0A-96CE-12C0546C6B14}" type="pres">
      <dgm:prSet presAssocID="{6C713E76-2679-446F-A3EB-939F2D111546}" presName="parentText" presStyleLbl="node1" presStyleIdx="0" presStyleCnt="6" custScaleX="137962" custScaleY="22614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7AEDD7-101A-45E6-84AB-0B995E573263}" type="pres">
      <dgm:prSet presAssocID="{6C713E76-2679-446F-A3EB-939F2D111546}" presName="negativeSpace" presStyleCnt="0"/>
      <dgm:spPr/>
    </dgm:pt>
    <dgm:pt modelId="{34FD3AD6-6F4B-49BA-90EF-FFCFCBC9E10C}" type="pres">
      <dgm:prSet presAssocID="{6C713E76-2679-446F-A3EB-939F2D111546}" presName="childText" presStyleLbl="conFgAcc1" presStyleIdx="0" presStyleCnt="6" custLinFactNeighborX="-926" custLinFactNeighborY="-544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7006B8-E74C-4825-AE51-A6846191A1DB}" type="pres">
      <dgm:prSet presAssocID="{A2AEDC03-388E-4B1A-94D8-FFD91B175024}" presName="spaceBetweenRectangles" presStyleCnt="0"/>
      <dgm:spPr/>
    </dgm:pt>
    <dgm:pt modelId="{4BDF7E85-D0C7-4F05-A77D-35D3913D0252}" type="pres">
      <dgm:prSet presAssocID="{999B3E69-3AA0-4EB2-B5C4-1160EF85CDF6}" presName="parentLin" presStyleCnt="0"/>
      <dgm:spPr/>
    </dgm:pt>
    <dgm:pt modelId="{C5229839-C6C5-40EB-A659-B0453E7170FE}" type="pres">
      <dgm:prSet presAssocID="{999B3E69-3AA0-4EB2-B5C4-1160EF85CDF6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E2DA1C23-BB07-4853-AFB0-041F652DDF1F}" type="pres">
      <dgm:prSet presAssocID="{999B3E69-3AA0-4EB2-B5C4-1160EF85CDF6}" presName="parentText" presStyleLbl="node1" presStyleIdx="1" presStyleCnt="6" custScaleX="137962" custScaleY="22614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F70D00-FB11-45FF-8658-9825C8980339}" type="pres">
      <dgm:prSet presAssocID="{999B3E69-3AA0-4EB2-B5C4-1160EF85CDF6}" presName="negativeSpace" presStyleCnt="0"/>
      <dgm:spPr/>
    </dgm:pt>
    <dgm:pt modelId="{DCAA62DB-EE3E-4B87-B9D3-A4FEE5B61699}" type="pres">
      <dgm:prSet presAssocID="{999B3E69-3AA0-4EB2-B5C4-1160EF85CDF6}" presName="childText" presStyleLbl="conFgAcc1" presStyleIdx="1" presStyleCnt="6">
        <dgm:presLayoutVars>
          <dgm:bulletEnabled val="1"/>
        </dgm:presLayoutVars>
      </dgm:prSet>
      <dgm:spPr/>
    </dgm:pt>
    <dgm:pt modelId="{C4032D6D-A66D-41EF-A0E1-16B5E94DF1E0}" type="pres">
      <dgm:prSet presAssocID="{8E11FFA2-87DF-4AF9-90DA-8887F23F6BB4}" presName="spaceBetweenRectangles" presStyleCnt="0"/>
      <dgm:spPr/>
    </dgm:pt>
    <dgm:pt modelId="{A3A14222-33CA-41E5-887B-22A514DC13FA}" type="pres">
      <dgm:prSet presAssocID="{CD80AE04-F869-4BEE-9BE8-8EF5F3C5A2FD}" presName="parentLin" presStyleCnt="0"/>
      <dgm:spPr/>
    </dgm:pt>
    <dgm:pt modelId="{5DE4B90C-C7C2-414E-8848-7F96E247B903}" type="pres">
      <dgm:prSet presAssocID="{CD80AE04-F869-4BEE-9BE8-8EF5F3C5A2FD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1F46B550-D95C-4933-B735-410164201CA0}" type="pres">
      <dgm:prSet presAssocID="{CD80AE04-F869-4BEE-9BE8-8EF5F3C5A2FD}" presName="parentText" presStyleLbl="node1" presStyleIdx="2" presStyleCnt="6" custScaleX="137962" custScaleY="226146" custLinFactNeighborX="-926" custLinFactNeighborY="309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F66415-FC06-4829-A475-E0006F8421EA}" type="pres">
      <dgm:prSet presAssocID="{CD80AE04-F869-4BEE-9BE8-8EF5F3C5A2FD}" presName="negativeSpace" presStyleCnt="0"/>
      <dgm:spPr/>
    </dgm:pt>
    <dgm:pt modelId="{64D4093D-AFAF-40F5-A2DE-A8F1B3E36263}" type="pres">
      <dgm:prSet presAssocID="{CD80AE04-F869-4BEE-9BE8-8EF5F3C5A2FD}" presName="childText" presStyleLbl="conFgAcc1" presStyleIdx="2" presStyleCnt="6">
        <dgm:presLayoutVars>
          <dgm:bulletEnabled val="1"/>
        </dgm:presLayoutVars>
      </dgm:prSet>
      <dgm:spPr/>
    </dgm:pt>
    <dgm:pt modelId="{8C6908A1-DA8C-432F-B997-F575F5E62699}" type="pres">
      <dgm:prSet presAssocID="{34919657-C3C9-42CE-BF93-CCEF7EA9C44F}" presName="spaceBetweenRectangles" presStyleCnt="0"/>
      <dgm:spPr/>
    </dgm:pt>
    <dgm:pt modelId="{8153E3A2-BB29-4934-8E27-930B13F22B72}" type="pres">
      <dgm:prSet presAssocID="{C2423314-844F-46DB-85D9-B14906E7E2A0}" presName="parentLin" presStyleCnt="0"/>
      <dgm:spPr/>
    </dgm:pt>
    <dgm:pt modelId="{EFB40889-D5E3-4480-BF4D-707631E61C1D}" type="pres">
      <dgm:prSet presAssocID="{C2423314-844F-46DB-85D9-B14906E7E2A0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841CA6D3-C67A-4D68-AECE-D703DCB1901D}" type="pres">
      <dgm:prSet presAssocID="{C2423314-844F-46DB-85D9-B14906E7E2A0}" presName="parentText" presStyleLbl="node1" presStyleIdx="3" presStyleCnt="6" custScaleX="139682" custScaleY="22328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48306A-2C73-49C9-AD3B-D4589E8CA27A}" type="pres">
      <dgm:prSet presAssocID="{C2423314-844F-46DB-85D9-B14906E7E2A0}" presName="negativeSpace" presStyleCnt="0"/>
      <dgm:spPr/>
    </dgm:pt>
    <dgm:pt modelId="{F26E40D2-65E2-4761-BE17-98DC2EF7866D}" type="pres">
      <dgm:prSet presAssocID="{C2423314-844F-46DB-85D9-B14906E7E2A0}" presName="childText" presStyleLbl="conFgAcc1" presStyleIdx="3" presStyleCnt="6">
        <dgm:presLayoutVars>
          <dgm:bulletEnabled val="1"/>
        </dgm:presLayoutVars>
      </dgm:prSet>
      <dgm:spPr/>
    </dgm:pt>
    <dgm:pt modelId="{1873889E-DD04-4544-8853-285C692E4BD8}" type="pres">
      <dgm:prSet presAssocID="{626D633A-C0DF-43DE-BF54-9ADE576A4A7E}" presName="spaceBetweenRectangles" presStyleCnt="0"/>
      <dgm:spPr/>
    </dgm:pt>
    <dgm:pt modelId="{8D9346CC-D173-48B0-8E81-3731E780FB50}" type="pres">
      <dgm:prSet presAssocID="{D644AC2C-7873-4B76-A033-7448B7615337}" presName="parentLin" presStyleCnt="0"/>
      <dgm:spPr/>
    </dgm:pt>
    <dgm:pt modelId="{7798A735-D1AC-4523-BC5C-0A326B0DB3A4}" type="pres">
      <dgm:prSet presAssocID="{D644AC2C-7873-4B76-A033-7448B7615337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DD295DFF-B8AB-44E7-A6BA-7F89E6F94D86}" type="pres">
      <dgm:prSet presAssocID="{D644AC2C-7873-4B76-A033-7448B7615337}" presName="parentText" presStyleLbl="node1" presStyleIdx="4" presStyleCnt="6" custScaleX="142857" custScaleY="22333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43D6A4-FD5E-4AD5-8444-8A98527F5ABB}" type="pres">
      <dgm:prSet presAssocID="{D644AC2C-7873-4B76-A033-7448B7615337}" presName="negativeSpace" presStyleCnt="0"/>
      <dgm:spPr/>
    </dgm:pt>
    <dgm:pt modelId="{DC9EE1EC-567D-4852-A7BF-572B615A0ABD}" type="pres">
      <dgm:prSet presAssocID="{D644AC2C-7873-4B76-A033-7448B7615337}" presName="childText" presStyleLbl="conFgAcc1" presStyleIdx="4" presStyleCnt="6">
        <dgm:presLayoutVars>
          <dgm:bulletEnabled val="1"/>
        </dgm:presLayoutVars>
      </dgm:prSet>
      <dgm:spPr/>
    </dgm:pt>
    <dgm:pt modelId="{228A207A-A3BE-4162-9C37-F71C8D704C29}" type="pres">
      <dgm:prSet presAssocID="{6B683A8D-243C-4433-8C0B-C66366E7E74B}" presName="spaceBetweenRectangles" presStyleCnt="0"/>
      <dgm:spPr/>
    </dgm:pt>
    <dgm:pt modelId="{8F3EA626-90A9-4678-A626-70D0AFA4B430}" type="pres">
      <dgm:prSet presAssocID="{B2150842-56DC-44C8-BC70-C2F9A8B03B0D}" presName="parentLin" presStyleCnt="0"/>
      <dgm:spPr/>
    </dgm:pt>
    <dgm:pt modelId="{CA7822AD-8F4D-4E71-9992-C748CDD48B08}" type="pres">
      <dgm:prSet presAssocID="{B2150842-56DC-44C8-BC70-C2F9A8B03B0D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7EC44F17-57D7-436D-97CD-0AE949A0494A}" type="pres">
      <dgm:prSet presAssocID="{B2150842-56DC-44C8-BC70-C2F9A8B03B0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7814D5-8508-4949-BC8D-3599662D6B29}" type="pres">
      <dgm:prSet presAssocID="{B2150842-56DC-44C8-BC70-C2F9A8B03B0D}" presName="negativeSpace" presStyleCnt="0"/>
      <dgm:spPr/>
    </dgm:pt>
    <dgm:pt modelId="{E28B4236-603F-4E4E-83EB-77E272350616}" type="pres">
      <dgm:prSet presAssocID="{B2150842-56DC-44C8-BC70-C2F9A8B03B0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DD120D0-7E84-422B-A7B5-AD67B3A2C4FA}" srcId="{AEB853FC-270E-403E-B0F7-D8481E553369}" destId="{6C713E76-2679-446F-A3EB-939F2D111546}" srcOrd="0" destOrd="0" parTransId="{4793B603-98BE-4FF4-A372-BB9BB323E81C}" sibTransId="{A2AEDC03-388E-4B1A-94D8-FFD91B175024}"/>
    <dgm:cxn modelId="{C5746F43-FE88-406B-B9EE-B927ADA7176B}" type="presOf" srcId="{D644AC2C-7873-4B76-A033-7448B7615337}" destId="{DD295DFF-B8AB-44E7-A6BA-7F89E6F94D86}" srcOrd="1" destOrd="0" presId="urn:microsoft.com/office/officeart/2005/8/layout/list1"/>
    <dgm:cxn modelId="{5264A6C0-AFA2-40A8-9750-F1B2A95C6D95}" type="presOf" srcId="{AEB853FC-270E-403E-B0F7-D8481E553369}" destId="{93E4CEE9-C4E4-45E9-A355-93CC4C73B231}" srcOrd="0" destOrd="0" presId="urn:microsoft.com/office/officeart/2005/8/layout/list1"/>
    <dgm:cxn modelId="{19A82AB7-4FFA-4BA2-BCBA-B6DD30B364CF}" type="presOf" srcId="{C2423314-844F-46DB-85D9-B14906E7E2A0}" destId="{EFB40889-D5E3-4480-BF4D-707631E61C1D}" srcOrd="0" destOrd="0" presId="urn:microsoft.com/office/officeart/2005/8/layout/list1"/>
    <dgm:cxn modelId="{4B3FCA7F-DEB4-4939-B518-7DAD73D7E5A7}" type="presOf" srcId="{999B3E69-3AA0-4EB2-B5C4-1160EF85CDF6}" destId="{C5229839-C6C5-40EB-A659-B0453E7170FE}" srcOrd="0" destOrd="0" presId="urn:microsoft.com/office/officeart/2005/8/layout/list1"/>
    <dgm:cxn modelId="{28E8E500-1502-4F02-9D18-788FF1C42EC2}" type="presOf" srcId="{D644AC2C-7873-4B76-A033-7448B7615337}" destId="{7798A735-D1AC-4523-BC5C-0A326B0DB3A4}" srcOrd="0" destOrd="0" presId="urn:microsoft.com/office/officeart/2005/8/layout/list1"/>
    <dgm:cxn modelId="{2906CE1A-F63E-49F3-A9EC-645B783CE21E}" type="presOf" srcId="{999B3E69-3AA0-4EB2-B5C4-1160EF85CDF6}" destId="{E2DA1C23-BB07-4853-AFB0-041F652DDF1F}" srcOrd="1" destOrd="0" presId="urn:microsoft.com/office/officeart/2005/8/layout/list1"/>
    <dgm:cxn modelId="{5BD61977-35D3-407D-B5B4-431A48E0CA24}" type="presOf" srcId="{CD80AE04-F869-4BEE-9BE8-8EF5F3C5A2FD}" destId="{1F46B550-D95C-4933-B735-410164201CA0}" srcOrd="1" destOrd="0" presId="urn:microsoft.com/office/officeart/2005/8/layout/list1"/>
    <dgm:cxn modelId="{97CDDC8F-9930-41D3-8434-F69B6EFF32F8}" type="presOf" srcId="{6C713E76-2679-446F-A3EB-939F2D111546}" destId="{6AEFD381-B788-4C0A-96CE-12C0546C6B14}" srcOrd="1" destOrd="0" presId="urn:microsoft.com/office/officeart/2005/8/layout/list1"/>
    <dgm:cxn modelId="{3C777551-136B-4921-8AA7-441E6464CE45}" srcId="{AEB853FC-270E-403E-B0F7-D8481E553369}" destId="{CD80AE04-F869-4BEE-9BE8-8EF5F3C5A2FD}" srcOrd="2" destOrd="0" parTransId="{F408C2E7-E6CA-49B7-9E21-0789213CE318}" sibTransId="{34919657-C3C9-42CE-BF93-CCEF7EA9C44F}"/>
    <dgm:cxn modelId="{A7FBA1B6-B6F8-4915-A58B-587D2744214F}" srcId="{AEB853FC-270E-403E-B0F7-D8481E553369}" destId="{D644AC2C-7873-4B76-A033-7448B7615337}" srcOrd="4" destOrd="0" parTransId="{6E715745-6379-417B-B60A-309F668DBE44}" sibTransId="{6B683A8D-243C-4433-8C0B-C66366E7E74B}"/>
    <dgm:cxn modelId="{C67BC24F-9CC2-4BE4-A7EE-299C3A8DC2F7}" type="presOf" srcId="{C2423314-844F-46DB-85D9-B14906E7E2A0}" destId="{841CA6D3-C67A-4D68-AECE-D703DCB1901D}" srcOrd="1" destOrd="0" presId="urn:microsoft.com/office/officeart/2005/8/layout/list1"/>
    <dgm:cxn modelId="{ADE8BB24-E372-4400-B1EE-847A169AF984}" srcId="{AEB853FC-270E-403E-B0F7-D8481E553369}" destId="{C2423314-844F-46DB-85D9-B14906E7E2A0}" srcOrd="3" destOrd="0" parTransId="{3395B256-AA25-46E4-B5D6-A5B3FCF78550}" sibTransId="{626D633A-C0DF-43DE-BF54-9ADE576A4A7E}"/>
    <dgm:cxn modelId="{F3343996-5075-4B8B-ADAC-FB7991E42B41}" type="presOf" srcId="{B2150842-56DC-44C8-BC70-C2F9A8B03B0D}" destId="{CA7822AD-8F4D-4E71-9992-C748CDD48B08}" srcOrd="0" destOrd="0" presId="urn:microsoft.com/office/officeart/2005/8/layout/list1"/>
    <dgm:cxn modelId="{A11A8950-9848-418F-BA77-A1C4C25E8D07}" type="presOf" srcId="{6C713E76-2679-446F-A3EB-939F2D111546}" destId="{1AFF239E-97FD-4946-BDE4-D917B1B73273}" srcOrd="0" destOrd="0" presId="urn:microsoft.com/office/officeart/2005/8/layout/list1"/>
    <dgm:cxn modelId="{1AB92C06-27D2-463C-B668-E6F3F5104E6E}" type="presOf" srcId="{B2150842-56DC-44C8-BC70-C2F9A8B03B0D}" destId="{7EC44F17-57D7-436D-97CD-0AE949A0494A}" srcOrd="1" destOrd="0" presId="urn:microsoft.com/office/officeart/2005/8/layout/list1"/>
    <dgm:cxn modelId="{6FEECC7E-61F0-4EDC-88FB-8B18DF66E0D7}" srcId="{AEB853FC-270E-403E-B0F7-D8481E553369}" destId="{999B3E69-3AA0-4EB2-B5C4-1160EF85CDF6}" srcOrd="1" destOrd="0" parTransId="{BB508D0D-F813-4520-9C11-9A81E3477CCA}" sibTransId="{8E11FFA2-87DF-4AF9-90DA-8887F23F6BB4}"/>
    <dgm:cxn modelId="{4DC6185C-2872-4999-9476-3C182D8BF718}" type="presOf" srcId="{CD80AE04-F869-4BEE-9BE8-8EF5F3C5A2FD}" destId="{5DE4B90C-C7C2-414E-8848-7F96E247B903}" srcOrd="0" destOrd="0" presId="urn:microsoft.com/office/officeart/2005/8/layout/list1"/>
    <dgm:cxn modelId="{A9B94DFB-0F72-4876-B178-F69F6CABA44B}" srcId="{AEB853FC-270E-403E-B0F7-D8481E553369}" destId="{B2150842-56DC-44C8-BC70-C2F9A8B03B0D}" srcOrd="5" destOrd="0" parTransId="{C4EE9D96-EDE1-4E78-957A-33690679BD0A}" sibTransId="{3D3E4675-DB32-4DC3-B3B2-816D205748EA}"/>
    <dgm:cxn modelId="{888A6338-A825-474E-B88E-AE227BCC1160}" type="presParOf" srcId="{93E4CEE9-C4E4-45E9-A355-93CC4C73B231}" destId="{19B54657-B9F5-4984-A147-00BB82FACAD4}" srcOrd="0" destOrd="0" presId="urn:microsoft.com/office/officeart/2005/8/layout/list1"/>
    <dgm:cxn modelId="{DF6D3F67-352B-4B8D-BA4D-0A63F548812E}" type="presParOf" srcId="{19B54657-B9F5-4984-A147-00BB82FACAD4}" destId="{1AFF239E-97FD-4946-BDE4-D917B1B73273}" srcOrd="0" destOrd="0" presId="urn:microsoft.com/office/officeart/2005/8/layout/list1"/>
    <dgm:cxn modelId="{D58054A8-839B-4CF1-AB5A-7A0681921759}" type="presParOf" srcId="{19B54657-B9F5-4984-A147-00BB82FACAD4}" destId="{6AEFD381-B788-4C0A-96CE-12C0546C6B14}" srcOrd="1" destOrd="0" presId="urn:microsoft.com/office/officeart/2005/8/layout/list1"/>
    <dgm:cxn modelId="{190CAD74-0EC8-47E6-A434-397CC5CEB2C2}" type="presParOf" srcId="{93E4CEE9-C4E4-45E9-A355-93CC4C73B231}" destId="{687AEDD7-101A-45E6-84AB-0B995E573263}" srcOrd="1" destOrd="0" presId="urn:microsoft.com/office/officeart/2005/8/layout/list1"/>
    <dgm:cxn modelId="{9C13A8BD-BB5E-4779-B21E-1061A02A42CF}" type="presParOf" srcId="{93E4CEE9-C4E4-45E9-A355-93CC4C73B231}" destId="{34FD3AD6-6F4B-49BA-90EF-FFCFCBC9E10C}" srcOrd="2" destOrd="0" presId="urn:microsoft.com/office/officeart/2005/8/layout/list1"/>
    <dgm:cxn modelId="{031726B4-9AB9-4853-847D-4FB778580E9C}" type="presParOf" srcId="{93E4CEE9-C4E4-45E9-A355-93CC4C73B231}" destId="{E07006B8-E74C-4825-AE51-A6846191A1DB}" srcOrd="3" destOrd="0" presId="urn:microsoft.com/office/officeart/2005/8/layout/list1"/>
    <dgm:cxn modelId="{8759A874-5A2C-4635-827F-BEB770637FB6}" type="presParOf" srcId="{93E4CEE9-C4E4-45E9-A355-93CC4C73B231}" destId="{4BDF7E85-D0C7-4F05-A77D-35D3913D0252}" srcOrd="4" destOrd="0" presId="urn:microsoft.com/office/officeart/2005/8/layout/list1"/>
    <dgm:cxn modelId="{E3242246-EABD-4D4D-BD4C-D8A7D9B5F272}" type="presParOf" srcId="{4BDF7E85-D0C7-4F05-A77D-35D3913D0252}" destId="{C5229839-C6C5-40EB-A659-B0453E7170FE}" srcOrd="0" destOrd="0" presId="urn:microsoft.com/office/officeart/2005/8/layout/list1"/>
    <dgm:cxn modelId="{400E00C8-F023-4536-A2EE-1B0A4F2458F1}" type="presParOf" srcId="{4BDF7E85-D0C7-4F05-A77D-35D3913D0252}" destId="{E2DA1C23-BB07-4853-AFB0-041F652DDF1F}" srcOrd="1" destOrd="0" presId="urn:microsoft.com/office/officeart/2005/8/layout/list1"/>
    <dgm:cxn modelId="{DDD4F693-B4DB-4EA8-BAC5-7872F3104620}" type="presParOf" srcId="{93E4CEE9-C4E4-45E9-A355-93CC4C73B231}" destId="{86F70D00-FB11-45FF-8658-9825C8980339}" srcOrd="5" destOrd="0" presId="urn:microsoft.com/office/officeart/2005/8/layout/list1"/>
    <dgm:cxn modelId="{38642876-B158-484E-A0AA-59605DD420ED}" type="presParOf" srcId="{93E4CEE9-C4E4-45E9-A355-93CC4C73B231}" destId="{DCAA62DB-EE3E-4B87-B9D3-A4FEE5B61699}" srcOrd="6" destOrd="0" presId="urn:microsoft.com/office/officeart/2005/8/layout/list1"/>
    <dgm:cxn modelId="{03CF4322-CF07-4CBE-8C94-AD62ECFB0CBA}" type="presParOf" srcId="{93E4CEE9-C4E4-45E9-A355-93CC4C73B231}" destId="{C4032D6D-A66D-41EF-A0E1-16B5E94DF1E0}" srcOrd="7" destOrd="0" presId="urn:microsoft.com/office/officeart/2005/8/layout/list1"/>
    <dgm:cxn modelId="{FE76C730-CB3B-41C4-8014-8691584E1B8E}" type="presParOf" srcId="{93E4CEE9-C4E4-45E9-A355-93CC4C73B231}" destId="{A3A14222-33CA-41E5-887B-22A514DC13FA}" srcOrd="8" destOrd="0" presId="urn:microsoft.com/office/officeart/2005/8/layout/list1"/>
    <dgm:cxn modelId="{357E6D5E-7A9A-4BE7-A0D0-DA4DFC26715B}" type="presParOf" srcId="{A3A14222-33CA-41E5-887B-22A514DC13FA}" destId="{5DE4B90C-C7C2-414E-8848-7F96E247B903}" srcOrd="0" destOrd="0" presId="urn:microsoft.com/office/officeart/2005/8/layout/list1"/>
    <dgm:cxn modelId="{60CFDFD4-9D21-4452-8F59-8AEC310FE0F9}" type="presParOf" srcId="{A3A14222-33CA-41E5-887B-22A514DC13FA}" destId="{1F46B550-D95C-4933-B735-410164201CA0}" srcOrd="1" destOrd="0" presId="urn:microsoft.com/office/officeart/2005/8/layout/list1"/>
    <dgm:cxn modelId="{85982EE7-99F4-4F6A-9605-DFEB53EDCF9B}" type="presParOf" srcId="{93E4CEE9-C4E4-45E9-A355-93CC4C73B231}" destId="{A4F66415-FC06-4829-A475-E0006F8421EA}" srcOrd="9" destOrd="0" presId="urn:microsoft.com/office/officeart/2005/8/layout/list1"/>
    <dgm:cxn modelId="{6947212C-4922-42DE-B016-CC02A1F70895}" type="presParOf" srcId="{93E4CEE9-C4E4-45E9-A355-93CC4C73B231}" destId="{64D4093D-AFAF-40F5-A2DE-A8F1B3E36263}" srcOrd="10" destOrd="0" presId="urn:microsoft.com/office/officeart/2005/8/layout/list1"/>
    <dgm:cxn modelId="{B023F94D-DC0A-40E3-8644-95A618567AE8}" type="presParOf" srcId="{93E4CEE9-C4E4-45E9-A355-93CC4C73B231}" destId="{8C6908A1-DA8C-432F-B997-F575F5E62699}" srcOrd="11" destOrd="0" presId="urn:microsoft.com/office/officeart/2005/8/layout/list1"/>
    <dgm:cxn modelId="{99F727B8-B0FA-4429-B155-46B0F74B3C37}" type="presParOf" srcId="{93E4CEE9-C4E4-45E9-A355-93CC4C73B231}" destId="{8153E3A2-BB29-4934-8E27-930B13F22B72}" srcOrd="12" destOrd="0" presId="urn:microsoft.com/office/officeart/2005/8/layout/list1"/>
    <dgm:cxn modelId="{A3E640E3-B528-4EAD-B2F1-B56504C60D02}" type="presParOf" srcId="{8153E3A2-BB29-4934-8E27-930B13F22B72}" destId="{EFB40889-D5E3-4480-BF4D-707631E61C1D}" srcOrd="0" destOrd="0" presId="urn:microsoft.com/office/officeart/2005/8/layout/list1"/>
    <dgm:cxn modelId="{3B24DD6B-BAE5-4EEB-9A41-E89074B8DC6E}" type="presParOf" srcId="{8153E3A2-BB29-4934-8E27-930B13F22B72}" destId="{841CA6D3-C67A-4D68-AECE-D703DCB1901D}" srcOrd="1" destOrd="0" presId="urn:microsoft.com/office/officeart/2005/8/layout/list1"/>
    <dgm:cxn modelId="{0233E957-A3DB-4124-BB1A-57FF75E0AFE0}" type="presParOf" srcId="{93E4CEE9-C4E4-45E9-A355-93CC4C73B231}" destId="{1348306A-2C73-49C9-AD3B-D4589E8CA27A}" srcOrd="13" destOrd="0" presId="urn:microsoft.com/office/officeart/2005/8/layout/list1"/>
    <dgm:cxn modelId="{16347FC1-1719-4749-98D2-9CD2C56582AC}" type="presParOf" srcId="{93E4CEE9-C4E4-45E9-A355-93CC4C73B231}" destId="{F26E40D2-65E2-4761-BE17-98DC2EF7866D}" srcOrd="14" destOrd="0" presId="urn:microsoft.com/office/officeart/2005/8/layout/list1"/>
    <dgm:cxn modelId="{238F13D5-C7F2-4059-8F5C-9AB995223183}" type="presParOf" srcId="{93E4CEE9-C4E4-45E9-A355-93CC4C73B231}" destId="{1873889E-DD04-4544-8853-285C692E4BD8}" srcOrd="15" destOrd="0" presId="urn:microsoft.com/office/officeart/2005/8/layout/list1"/>
    <dgm:cxn modelId="{2284D87A-5906-48B1-92D4-97C8D81FB5D4}" type="presParOf" srcId="{93E4CEE9-C4E4-45E9-A355-93CC4C73B231}" destId="{8D9346CC-D173-48B0-8E81-3731E780FB50}" srcOrd="16" destOrd="0" presId="urn:microsoft.com/office/officeart/2005/8/layout/list1"/>
    <dgm:cxn modelId="{CDDE5255-4F5B-4B85-A414-5611A4DFFD21}" type="presParOf" srcId="{8D9346CC-D173-48B0-8E81-3731E780FB50}" destId="{7798A735-D1AC-4523-BC5C-0A326B0DB3A4}" srcOrd="0" destOrd="0" presId="urn:microsoft.com/office/officeart/2005/8/layout/list1"/>
    <dgm:cxn modelId="{21A73ED2-4CD8-4CF8-8237-3BE231395113}" type="presParOf" srcId="{8D9346CC-D173-48B0-8E81-3731E780FB50}" destId="{DD295DFF-B8AB-44E7-A6BA-7F89E6F94D86}" srcOrd="1" destOrd="0" presId="urn:microsoft.com/office/officeart/2005/8/layout/list1"/>
    <dgm:cxn modelId="{5FF63F13-9C5B-438E-9A47-625E3E3FC9D2}" type="presParOf" srcId="{93E4CEE9-C4E4-45E9-A355-93CC4C73B231}" destId="{1E43D6A4-FD5E-4AD5-8444-8A98527F5ABB}" srcOrd="17" destOrd="0" presId="urn:microsoft.com/office/officeart/2005/8/layout/list1"/>
    <dgm:cxn modelId="{1D2B6D1B-197F-4D65-8857-FACB1C77082C}" type="presParOf" srcId="{93E4CEE9-C4E4-45E9-A355-93CC4C73B231}" destId="{DC9EE1EC-567D-4852-A7BF-572B615A0ABD}" srcOrd="18" destOrd="0" presId="urn:microsoft.com/office/officeart/2005/8/layout/list1"/>
    <dgm:cxn modelId="{C806FADD-BCEC-4E70-B152-05807B13C572}" type="presParOf" srcId="{93E4CEE9-C4E4-45E9-A355-93CC4C73B231}" destId="{228A207A-A3BE-4162-9C37-F71C8D704C29}" srcOrd="19" destOrd="0" presId="urn:microsoft.com/office/officeart/2005/8/layout/list1"/>
    <dgm:cxn modelId="{0AAB833E-30A5-4E2E-84B8-F5108457AE80}" type="presParOf" srcId="{93E4CEE9-C4E4-45E9-A355-93CC4C73B231}" destId="{8F3EA626-90A9-4678-A626-70D0AFA4B430}" srcOrd="20" destOrd="0" presId="urn:microsoft.com/office/officeart/2005/8/layout/list1"/>
    <dgm:cxn modelId="{5526D073-13DA-4698-B768-E70869A7A6AC}" type="presParOf" srcId="{8F3EA626-90A9-4678-A626-70D0AFA4B430}" destId="{CA7822AD-8F4D-4E71-9992-C748CDD48B08}" srcOrd="0" destOrd="0" presId="urn:microsoft.com/office/officeart/2005/8/layout/list1"/>
    <dgm:cxn modelId="{62FBCA07-6086-483F-A234-314466F97A34}" type="presParOf" srcId="{8F3EA626-90A9-4678-A626-70D0AFA4B430}" destId="{7EC44F17-57D7-436D-97CD-0AE949A0494A}" srcOrd="1" destOrd="0" presId="urn:microsoft.com/office/officeart/2005/8/layout/list1"/>
    <dgm:cxn modelId="{491A2FFD-3DA2-4FE0-910E-786C85A89FB5}" type="presParOf" srcId="{93E4CEE9-C4E4-45E9-A355-93CC4C73B231}" destId="{337814D5-8508-4949-BC8D-3599662D6B29}" srcOrd="21" destOrd="0" presId="urn:microsoft.com/office/officeart/2005/8/layout/list1"/>
    <dgm:cxn modelId="{0ACE09B3-2F78-47FD-A715-3AF56E9CBC54}" type="presParOf" srcId="{93E4CEE9-C4E4-45E9-A355-93CC4C73B231}" destId="{E28B4236-603F-4E4E-83EB-77E27235061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5695C4-EDC2-4880-9A95-FC6218682B43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A967974F-1566-44A2-B5A0-524EA69753BE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ภาครัฐเป็นผู้กำหนดเป้าหมายในการสนับสนุนที่ชัดเจน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C3672F83-8E3C-4AF7-A37D-CC3587DADDF2}" type="parTrans" cxnId="{DD148C67-F5B4-4861-B8CF-606390C42C9B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6E44357E-BA56-47F9-86B9-48A53DB995CB}" type="sibTrans" cxnId="{DD148C67-F5B4-4861-B8CF-606390C42C9B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03E36D04-3A6C-48D3-8106-5138F36D06F9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ภาครัฐมีการ</a:t>
          </a:r>
          <a:r>
            <a:rPr lang="th-TH" sz="2000" b="1" smtClean="0">
              <a:latin typeface="Cordia New" pitchFamily="34" charset="-34"/>
              <a:cs typeface="Cordia New" pitchFamily="34" charset="-34"/>
            </a:rPr>
            <a:t>สนับสนุนที่ครบ</a:t>
          </a:r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วงจร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69B68B55-CA8E-4C23-84C0-23E06E2E5312}" type="parTrans" cxnId="{85E53E35-1E72-4061-8E66-64E3CFEDD1A5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F656D46A-B010-4EB4-A06F-E24E048DD5DA}" type="sibTrans" cxnId="{85E53E35-1E72-4061-8E66-64E3CFEDD1A5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497F6DBA-2E85-4C96-84BA-20BB7380B49F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การเชื่อมโยงองค์ความรู้ระหว่างหน่วยงานภาครัฐและเอกชนเข้าด้วยกัน โดยการมีหน่วยงานการ</a:t>
          </a:r>
          <a:r>
            <a:rPr lang="th-TH" sz="2000" b="1" baseline="0" dirty="0" smtClean="0">
              <a:latin typeface="Cordia New" pitchFamily="34" charset="-34"/>
              <a:cs typeface="Cordia New" pitchFamily="34" charset="-34"/>
            </a:rPr>
            <a:t>ในการรวบรวมและให้บริการข้อมูล และประสานความร่วมมือ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3B53ABF0-2536-4949-8DF6-A52DB6F81B16}" type="parTrans" cxnId="{AA683B7F-DDB5-4249-99EC-41DC63DA6095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082FE0BC-964E-4BD4-8AF4-AD33D5D0737F}" type="sibTrans" cxnId="{AA683B7F-DDB5-4249-99EC-41DC63DA6095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81C98F82-F210-4399-8589-B821A646355E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ภาครัฐมีการสนับสนุนที่ต่อเนื่อง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D0764272-9D4F-43F3-B092-511E6F296537}" type="parTrans" cxnId="{72BE6D76-6563-4105-8575-D2B726951C4F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DBD9DA94-90C5-4C97-97FC-4A6F1D75BCBE}" type="sibTrans" cxnId="{72BE6D76-6563-4105-8575-D2B726951C4F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D9DA5C57-3E72-4F8D-AEDF-82F3639F9E4B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การบูร</a:t>
          </a:r>
          <a:r>
            <a:rPr lang="th-TH" sz="2000" b="1" dirty="0" err="1" smtClean="0">
              <a:latin typeface="Cordia New" pitchFamily="34" charset="-34"/>
              <a:cs typeface="Cordia New" pitchFamily="34" charset="-34"/>
            </a:rPr>
            <a:t>ณา</a:t>
          </a:r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การโครงการที่ให้การสนับสนุนให้สามารถเชื่อมโยงกันได้ตลอดห่วงโซ่</a:t>
          </a:r>
          <a:r>
            <a:rPr lang="th-TH" sz="2000" b="1" dirty="0" err="1" smtClean="0">
              <a:latin typeface="Cordia New" pitchFamily="34" charset="-34"/>
              <a:cs typeface="Cordia New" pitchFamily="34" charset="-34"/>
            </a:rPr>
            <a:t>อุปทาน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5C4BDFA8-C2FC-40E8-B44C-E3D1AB19F0C2}" type="parTrans" cxnId="{FB7C4E02-99C6-4E57-8A8E-91010B6A0A0B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DB0F938C-A261-4BE4-8B61-6DCBE330331E}" type="sibTrans" cxnId="{FB7C4E02-99C6-4E57-8A8E-91010B6A0A0B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B53442CB-C1BF-4F15-83F2-D7FB9193A0FC}">
      <dgm:prSet phldrT="[Text]"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การสร้างความร่วมมือกับหน่วยงานภาครัฐด้วยกันเพื่อสร้างงานวิจัยที่เกิดประโยชน์สูงต่อประชาชน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8134C909-E1B9-40FC-B7C4-37670131DB7C}" type="parTrans" cxnId="{2E36C33F-7484-4474-B770-087A7DD85B88}">
      <dgm:prSet/>
      <dgm:spPr/>
      <dgm:t>
        <a:bodyPr/>
        <a:lstStyle/>
        <a:p>
          <a:endParaRPr lang="th-TH"/>
        </a:p>
      </dgm:t>
    </dgm:pt>
    <dgm:pt modelId="{FE70A398-F4B5-4523-8DCC-36FA6E5535D6}" type="sibTrans" cxnId="{2E36C33F-7484-4474-B770-087A7DD85B88}">
      <dgm:prSet/>
      <dgm:spPr/>
      <dgm:t>
        <a:bodyPr/>
        <a:lstStyle/>
        <a:p>
          <a:endParaRPr lang="th-TH"/>
        </a:p>
      </dgm:t>
    </dgm:pt>
    <dgm:pt modelId="{9299C882-9E54-4143-BCEA-1E6B15AA4257}" type="pres">
      <dgm:prSet presAssocID="{695695C4-EDC2-4880-9A95-FC6218682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175FCC1-BDA0-4720-9405-904AC1E54BA9}" type="pres">
      <dgm:prSet presAssocID="{A967974F-1566-44A2-B5A0-524EA69753BE}" presName="parentLin" presStyleCnt="0"/>
      <dgm:spPr/>
    </dgm:pt>
    <dgm:pt modelId="{F9726F5F-D794-448B-95A9-B1BE4E984F92}" type="pres">
      <dgm:prSet presAssocID="{A967974F-1566-44A2-B5A0-524EA69753BE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D9FDE16D-1217-4C16-8F2E-1C44A171AA8D}" type="pres">
      <dgm:prSet presAssocID="{A967974F-1566-44A2-B5A0-524EA69753BE}" presName="parentText" presStyleLbl="node1" presStyleIdx="0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D774A6-E48C-4061-A15A-C29C9121E058}" type="pres">
      <dgm:prSet presAssocID="{A967974F-1566-44A2-B5A0-524EA69753BE}" presName="negativeSpace" presStyleCnt="0"/>
      <dgm:spPr/>
    </dgm:pt>
    <dgm:pt modelId="{3B511A77-6DB0-4ED9-9F3C-4176452F7F3A}" type="pres">
      <dgm:prSet presAssocID="{A967974F-1566-44A2-B5A0-524EA69753BE}" presName="childText" presStyleLbl="conFgAcc1" presStyleIdx="0" presStyleCnt="6">
        <dgm:presLayoutVars>
          <dgm:bulletEnabled val="1"/>
        </dgm:presLayoutVars>
      </dgm:prSet>
      <dgm:spPr/>
    </dgm:pt>
    <dgm:pt modelId="{6F0ECECC-5DD6-45B3-9CF9-C69EB2BED307}" type="pres">
      <dgm:prSet presAssocID="{6E44357E-BA56-47F9-86B9-48A53DB995CB}" presName="spaceBetweenRectangles" presStyleCnt="0"/>
      <dgm:spPr/>
    </dgm:pt>
    <dgm:pt modelId="{12DBE7B4-1A14-4E1E-991E-141CC6E3BB32}" type="pres">
      <dgm:prSet presAssocID="{03E36D04-3A6C-48D3-8106-5138F36D06F9}" presName="parentLin" presStyleCnt="0"/>
      <dgm:spPr/>
    </dgm:pt>
    <dgm:pt modelId="{5D8F7970-AE45-4A83-AA94-372261A274AD}" type="pres">
      <dgm:prSet presAssocID="{03E36D04-3A6C-48D3-8106-5138F36D06F9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BD8F5FEC-0A0C-48B8-870E-0A1AB6E1A947}" type="pres">
      <dgm:prSet presAssocID="{03E36D04-3A6C-48D3-8106-5138F36D06F9}" presName="parentText" presStyleLbl="node1" presStyleIdx="1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5E39DB-BFBA-4C03-9B25-D1F42B91AE39}" type="pres">
      <dgm:prSet presAssocID="{03E36D04-3A6C-48D3-8106-5138F36D06F9}" presName="negativeSpace" presStyleCnt="0"/>
      <dgm:spPr/>
    </dgm:pt>
    <dgm:pt modelId="{69D6678A-A996-4B27-8F33-1877C5D18B68}" type="pres">
      <dgm:prSet presAssocID="{03E36D04-3A6C-48D3-8106-5138F36D06F9}" presName="childText" presStyleLbl="conFgAcc1" presStyleIdx="1" presStyleCnt="6">
        <dgm:presLayoutVars>
          <dgm:bulletEnabled val="1"/>
        </dgm:presLayoutVars>
      </dgm:prSet>
      <dgm:spPr/>
    </dgm:pt>
    <dgm:pt modelId="{35339C4B-8FF9-4EE9-A3B4-1E97769E6554}" type="pres">
      <dgm:prSet presAssocID="{F656D46A-B010-4EB4-A06F-E24E048DD5DA}" presName="spaceBetweenRectangles" presStyleCnt="0"/>
      <dgm:spPr/>
    </dgm:pt>
    <dgm:pt modelId="{4A1B929C-AE09-4E88-BD3C-94CC7152E0C7}" type="pres">
      <dgm:prSet presAssocID="{81C98F82-F210-4399-8589-B821A646355E}" presName="parentLin" presStyleCnt="0"/>
      <dgm:spPr/>
    </dgm:pt>
    <dgm:pt modelId="{D7352E69-B252-48BB-BA08-6664F4964785}" type="pres">
      <dgm:prSet presAssocID="{81C98F82-F210-4399-8589-B821A646355E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ECE8798C-AC23-4774-9F52-6C16DD86A1F6}" type="pres">
      <dgm:prSet presAssocID="{81C98F82-F210-4399-8589-B821A646355E}" presName="parentText" presStyleLbl="node1" presStyleIdx="2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7FBAF9-78A4-49DD-A033-A5342ECD7FFE}" type="pres">
      <dgm:prSet presAssocID="{81C98F82-F210-4399-8589-B821A646355E}" presName="negativeSpace" presStyleCnt="0"/>
      <dgm:spPr/>
    </dgm:pt>
    <dgm:pt modelId="{8214DB73-A133-4959-B6CF-BC98CADBE764}" type="pres">
      <dgm:prSet presAssocID="{81C98F82-F210-4399-8589-B821A646355E}" presName="childText" presStyleLbl="conFgAcc1" presStyleIdx="2" presStyleCnt="6">
        <dgm:presLayoutVars>
          <dgm:bulletEnabled val="1"/>
        </dgm:presLayoutVars>
      </dgm:prSet>
      <dgm:spPr/>
    </dgm:pt>
    <dgm:pt modelId="{0B987833-4ECD-4F91-BA23-1CB71ED478A8}" type="pres">
      <dgm:prSet presAssocID="{DBD9DA94-90C5-4C97-97FC-4A6F1D75BCBE}" presName="spaceBetweenRectangles" presStyleCnt="0"/>
      <dgm:spPr/>
    </dgm:pt>
    <dgm:pt modelId="{CD48A445-BD56-490F-8D8A-45BA545097F9}" type="pres">
      <dgm:prSet presAssocID="{B53442CB-C1BF-4F15-83F2-D7FB9193A0FC}" presName="parentLin" presStyleCnt="0"/>
      <dgm:spPr/>
    </dgm:pt>
    <dgm:pt modelId="{7E78512C-91C6-4B0B-8893-D921C2645EBD}" type="pres">
      <dgm:prSet presAssocID="{B53442CB-C1BF-4F15-83F2-D7FB9193A0FC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291BE87A-434F-4F45-BC8E-FB7B85DDE46A}" type="pres">
      <dgm:prSet presAssocID="{B53442CB-C1BF-4F15-83F2-D7FB9193A0FC}" presName="parentText" presStyleLbl="node1" presStyleIdx="3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5FD28C-8C31-4C44-9597-821AEB255DF4}" type="pres">
      <dgm:prSet presAssocID="{B53442CB-C1BF-4F15-83F2-D7FB9193A0FC}" presName="negativeSpace" presStyleCnt="0"/>
      <dgm:spPr/>
    </dgm:pt>
    <dgm:pt modelId="{BF9C113B-E846-4E12-9D94-543F80619997}" type="pres">
      <dgm:prSet presAssocID="{B53442CB-C1BF-4F15-83F2-D7FB9193A0FC}" presName="childText" presStyleLbl="conFgAcc1" presStyleIdx="3" presStyleCnt="6">
        <dgm:presLayoutVars>
          <dgm:bulletEnabled val="1"/>
        </dgm:presLayoutVars>
      </dgm:prSet>
      <dgm:spPr/>
    </dgm:pt>
    <dgm:pt modelId="{A87120A9-13CA-46C3-BD90-E0834B25D226}" type="pres">
      <dgm:prSet presAssocID="{FE70A398-F4B5-4523-8DCC-36FA6E5535D6}" presName="spaceBetweenRectangles" presStyleCnt="0"/>
      <dgm:spPr/>
    </dgm:pt>
    <dgm:pt modelId="{E2634E3D-8E07-4097-956A-309631552714}" type="pres">
      <dgm:prSet presAssocID="{D9DA5C57-3E72-4F8D-AEDF-82F3639F9E4B}" presName="parentLin" presStyleCnt="0"/>
      <dgm:spPr/>
    </dgm:pt>
    <dgm:pt modelId="{CEB3DDBA-8E23-4C98-860C-D5E9ACE8449B}" type="pres">
      <dgm:prSet presAssocID="{D9DA5C57-3E72-4F8D-AEDF-82F3639F9E4B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5AB1DA6E-131E-40B4-B6A0-622295ED5371}" type="pres">
      <dgm:prSet presAssocID="{D9DA5C57-3E72-4F8D-AEDF-82F3639F9E4B}" presName="parentText" presStyleLbl="node1" presStyleIdx="4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FABCDB-9C33-4295-8ADC-33F9E621DB3F}" type="pres">
      <dgm:prSet presAssocID="{D9DA5C57-3E72-4F8D-AEDF-82F3639F9E4B}" presName="negativeSpace" presStyleCnt="0"/>
      <dgm:spPr/>
    </dgm:pt>
    <dgm:pt modelId="{9A360620-CFF6-4420-B290-B0779ED4F9A6}" type="pres">
      <dgm:prSet presAssocID="{D9DA5C57-3E72-4F8D-AEDF-82F3639F9E4B}" presName="childText" presStyleLbl="conFgAcc1" presStyleIdx="4" presStyleCnt="6">
        <dgm:presLayoutVars>
          <dgm:bulletEnabled val="1"/>
        </dgm:presLayoutVars>
      </dgm:prSet>
      <dgm:spPr/>
    </dgm:pt>
    <dgm:pt modelId="{C0414A07-2304-45EC-A522-17EC11987199}" type="pres">
      <dgm:prSet presAssocID="{DB0F938C-A261-4BE4-8B61-6DCBE330331E}" presName="spaceBetweenRectangles" presStyleCnt="0"/>
      <dgm:spPr/>
    </dgm:pt>
    <dgm:pt modelId="{92A31C53-28E4-4244-A7E1-2B20F4E1B5C9}" type="pres">
      <dgm:prSet presAssocID="{497F6DBA-2E85-4C96-84BA-20BB7380B49F}" presName="parentLin" presStyleCnt="0"/>
      <dgm:spPr/>
    </dgm:pt>
    <dgm:pt modelId="{8CEF33CE-02B0-4151-B01F-B8DF99A414C6}" type="pres">
      <dgm:prSet presAssocID="{497F6DBA-2E85-4C96-84BA-20BB7380B49F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5DBD5F4B-3B38-473B-869B-7DAB1A6BC42B}" type="pres">
      <dgm:prSet presAssocID="{497F6DBA-2E85-4C96-84BA-20BB7380B49F}" presName="parentText" presStyleLbl="node1" presStyleIdx="5" presStyleCnt="6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17D687-A970-4211-B02F-A41588A8FF88}" type="pres">
      <dgm:prSet presAssocID="{497F6DBA-2E85-4C96-84BA-20BB7380B49F}" presName="negativeSpace" presStyleCnt="0"/>
      <dgm:spPr/>
    </dgm:pt>
    <dgm:pt modelId="{AB59E619-6EB3-432F-B993-9EC0F5C6E204}" type="pres">
      <dgm:prSet presAssocID="{497F6DBA-2E85-4C96-84BA-20BB7380B49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94CE8AB-399D-433D-843B-304719D2A2AB}" type="presOf" srcId="{03E36D04-3A6C-48D3-8106-5138F36D06F9}" destId="{BD8F5FEC-0A0C-48B8-870E-0A1AB6E1A947}" srcOrd="1" destOrd="0" presId="urn:microsoft.com/office/officeart/2005/8/layout/list1"/>
    <dgm:cxn modelId="{BA59B486-3AD2-4330-96B0-F750C9E02349}" type="presOf" srcId="{D9DA5C57-3E72-4F8D-AEDF-82F3639F9E4B}" destId="{CEB3DDBA-8E23-4C98-860C-D5E9ACE8449B}" srcOrd="0" destOrd="0" presId="urn:microsoft.com/office/officeart/2005/8/layout/list1"/>
    <dgm:cxn modelId="{F388D13C-6FC2-4283-8065-B534BB6FB83F}" type="presOf" srcId="{695695C4-EDC2-4880-9A95-FC6218682B43}" destId="{9299C882-9E54-4143-BCEA-1E6B15AA4257}" srcOrd="0" destOrd="0" presId="urn:microsoft.com/office/officeart/2005/8/layout/list1"/>
    <dgm:cxn modelId="{FB7C4E02-99C6-4E57-8A8E-91010B6A0A0B}" srcId="{695695C4-EDC2-4880-9A95-FC6218682B43}" destId="{D9DA5C57-3E72-4F8D-AEDF-82F3639F9E4B}" srcOrd="4" destOrd="0" parTransId="{5C4BDFA8-C2FC-40E8-B44C-E3D1AB19F0C2}" sibTransId="{DB0F938C-A261-4BE4-8B61-6DCBE330331E}"/>
    <dgm:cxn modelId="{AA683B7F-DDB5-4249-99EC-41DC63DA6095}" srcId="{695695C4-EDC2-4880-9A95-FC6218682B43}" destId="{497F6DBA-2E85-4C96-84BA-20BB7380B49F}" srcOrd="5" destOrd="0" parTransId="{3B53ABF0-2536-4949-8DF6-A52DB6F81B16}" sibTransId="{082FE0BC-964E-4BD4-8AF4-AD33D5D0737F}"/>
    <dgm:cxn modelId="{C6623AD3-0ACA-462D-ABD2-9DA60B5854C5}" type="presOf" srcId="{A967974F-1566-44A2-B5A0-524EA69753BE}" destId="{F9726F5F-D794-448B-95A9-B1BE4E984F92}" srcOrd="0" destOrd="0" presId="urn:microsoft.com/office/officeart/2005/8/layout/list1"/>
    <dgm:cxn modelId="{24817349-14A2-4745-932E-FC0FF71C9C5F}" type="presOf" srcId="{03E36D04-3A6C-48D3-8106-5138F36D06F9}" destId="{5D8F7970-AE45-4A83-AA94-372261A274AD}" srcOrd="0" destOrd="0" presId="urn:microsoft.com/office/officeart/2005/8/layout/list1"/>
    <dgm:cxn modelId="{85E53E35-1E72-4061-8E66-64E3CFEDD1A5}" srcId="{695695C4-EDC2-4880-9A95-FC6218682B43}" destId="{03E36D04-3A6C-48D3-8106-5138F36D06F9}" srcOrd="1" destOrd="0" parTransId="{69B68B55-CA8E-4C23-84C0-23E06E2E5312}" sibTransId="{F656D46A-B010-4EB4-A06F-E24E048DD5DA}"/>
    <dgm:cxn modelId="{23E0E6B4-67D9-4BDF-AE7C-6081F5C6ED78}" type="presOf" srcId="{B53442CB-C1BF-4F15-83F2-D7FB9193A0FC}" destId="{291BE87A-434F-4F45-BC8E-FB7B85DDE46A}" srcOrd="1" destOrd="0" presId="urn:microsoft.com/office/officeart/2005/8/layout/list1"/>
    <dgm:cxn modelId="{F3B97ADB-1692-422B-AAB6-53F90FDAD16C}" type="presOf" srcId="{B53442CB-C1BF-4F15-83F2-D7FB9193A0FC}" destId="{7E78512C-91C6-4B0B-8893-D921C2645EBD}" srcOrd="0" destOrd="0" presId="urn:microsoft.com/office/officeart/2005/8/layout/list1"/>
    <dgm:cxn modelId="{2E36C33F-7484-4474-B770-087A7DD85B88}" srcId="{695695C4-EDC2-4880-9A95-FC6218682B43}" destId="{B53442CB-C1BF-4F15-83F2-D7FB9193A0FC}" srcOrd="3" destOrd="0" parTransId="{8134C909-E1B9-40FC-B7C4-37670131DB7C}" sibTransId="{FE70A398-F4B5-4523-8DCC-36FA6E5535D6}"/>
    <dgm:cxn modelId="{60F28482-5F3A-4C03-862E-D9ACFD3273A8}" type="presOf" srcId="{497F6DBA-2E85-4C96-84BA-20BB7380B49F}" destId="{8CEF33CE-02B0-4151-B01F-B8DF99A414C6}" srcOrd="0" destOrd="0" presId="urn:microsoft.com/office/officeart/2005/8/layout/list1"/>
    <dgm:cxn modelId="{72BE6D76-6563-4105-8575-D2B726951C4F}" srcId="{695695C4-EDC2-4880-9A95-FC6218682B43}" destId="{81C98F82-F210-4399-8589-B821A646355E}" srcOrd="2" destOrd="0" parTransId="{D0764272-9D4F-43F3-B092-511E6F296537}" sibTransId="{DBD9DA94-90C5-4C97-97FC-4A6F1D75BCBE}"/>
    <dgm:cxn modelId="{5BEA1121-E92E-4591-9DCD-CC2D5CFF4DC8}" type="presOf" srcId="{A967974F-1566-44A2-B5A0-524EA69753BE}" destId="{D9FDE16D-1217-4C16-8F2E-1C44A171AA8D}" srcOrd="1" destOrd="0" presId="urn:microsoft.com/office/officeart/2005/8/layout/list1"/>
    <dgm:cxn modelId="{20AB5228-202F-43B7-878C-5CFBEA9A9ED7}" type="presOf" srcId="{497F6DBA-2E85-4C96-84BA-20BB7380B49F}" destId="{5DBD5F4B-3B38-473B-869B-7DAB1A6BC42B}" srcOrd="1" destOrd="0" presId="urn:microsoft.com/office/officeart/2005/8/layout/list1"/>
    <dgm:cxn modelId="{C255F307-6F15-43CD-93B1-BE6FEFC8B2C0}" type="presOf" srcId="{81C98F82-F210-4399-8589-B821A646355E}" destId="{ECE8798C-AC23-4774-9F52-6C16DD86A1F6}" srcOrd="1" destOrd="0" presId="urn:microsoft.com/office/officeart/2005/8/layout/list1"/>
    <dgm:cxn modelId="{DD148C67-F5B4-4861-B8CF-606390C42C9B}" srcId="{695695C4-EDC2-4880-9A95-FC6218682B43}" destId="{A967974F-1566-44A2-B5A0-524EA69753BE}" srcOrd="0" destOrd="0" parTransId="{C3672F83-8E3C-4AF7-A37D-CC3587DADDF2}" sibTransId="{6E44357E-BA56-47F9-86B9-48A53DB995CB}"/>
    <dgm:cxn modelId="{41C7C590-BF99-4E58-BB5F-EFB131B60AF9}" type="presOf" srcId="{D9DA5C57-3E72-4F8D-AEDF-82F3639F9E4B}" destId="{5AB1DA6E-131E-40B4-B6A0-622295ED5371}" srcOrd="1" destOrd="0" presId="urn:microsoft.com/office/officeart/2005/8/layout/list1"/>
    <dgm:cxn modelId="{A70E6703-489A-4C1D-A421-BD0AA8B579C2}" type="presOf" srcId="{81C98F82-F210-4399-8589-B821A646355E}" destId="{D7352E69-B252-48BB-BA08-6664F4964785}" srcOrd="0" destOrd="0" presId="urn:microsoft.com/office/officeart/2005/8/layout/list1"/>
    <dgm:cxn modelId="{07BB3951-22F3-4CF7-A40F-9286752D1EB4}" type="presParOf" srcId="{9299C882-9E54-4143-BCEA-1E6B15AA4257}" destId="{F175FCC1-BDA0-4720-9405-904AC1E54BA9}" srcOrd="0" destOrd="0" presId="urn:microsoft.com/office/officeart/2005/8/layout/list1"/>
    <dgm:cxn modelId="{312461EF-E159-4772-954A-50C598CED918}" type="presParOf" srcId="{F175FCC1-BDA0-4720-9405-904AC1E54BA9}" destId="{F9726F5F-D794-448B-95A9-B1BE4E984F92}" srcOrd="0" destOrd="0" presId="urn:microsoft.com/office/officeart/2005/8/layout/list1"/>
    <dgm:cxn modelId="{AA02BAF6-6E9A-4C45-A754-3E7E360A9CC7}" type="presParOf" srcId="{F175FCC1-BDA0-4720-9405-904AC1E54BA9}" destId="{D9FDE16D-1217-4C16-8F2E-1C44A171AA8D}" srcOrd="1" destOrd="0" presId="urn:microsoft.com/office/officeart/2005/8/layout/list1"/>
    <dgm:cxn modelId="{87707179-43FB-4EB6-8E28-39D8A821D61A}" type="presParOf" srcId="{9299C882-9E54-4143-BCEA-1E6B15AA4257}" destId="{6ED774A6-E48C-4061-A15A-C29C9121E058}" srcOrd="1" destOrd="0" presId="urn:microsoft.com/office/officeart/2005/8/layout/list1"/>
    <dgm:cxn modelId="{CEDE5C57-CFA2-48E7-BF85-388F65C1D988}" type="presParOf" srcId="{9299C882-9E54-4143-BCEA-1E6B15AA4257}" destId="{3B511A77-6DB0-4ED9-9F3C-4176452F7F3A}" srcOrd="2" destOrd="0" presId="urn:microsoft.com/office/officeart/2005/8/layout/list1"/>
    <dgm:cxn modelId="{F212BC6E-1025-44BE-BD57-4AE87FE961AA}" type="presParOf" srcId="{9299C882-9E54-4143-BCEA-1E6B15AA4257}" destId="{6F0ECECC-5DD6-45B3-9CF9-C69EB2BED307}" srcOrd="3" destOrd="0" presId="urn:microsoft.com/office/officeart/2005/8/layout/list1"/>
    <dgm:cxn modelId="{BDC23BB0-DE75-4D94-A7BD-2566D7521EB7}" type="presParOf" srcId="{9299C882-9E54-4143-BCEA-1E6B15AA4257}" destId="{12DBE7B4-1A14-4E1E-991E-141CC6E3BB32}" srcOrd="4" destOrd="0" presId="urn:microsoft.com/office/officeart/2005/8/layout/list1"/>
    <dgm:cxn modelId="{A3DAE80D-2AFB-44D4-8C09-87A3572B35B0}" type="presParOf" srcId="{12DBE7B4-1A14-4E1E-991E-141CC6E3BB32}" destId="{5D8F7970-AE45-4A83-AA94-372261A274AD}" srcOrd="0" destOrd="0" presId="urn:microsoft.com/office/officeart/2005/8/layout/list1"/>
    <dgm:cxn modelId="{10DAAEBB-0047-4EEA-A129-A87F8F60C0AB}" type="presParOf" srcId="{12DBE7B4-1A14-4E1E-991E-141CC6E3BB32}" destId="{BD8F5FEC-0A0C-48B8-870E-0A1AB6E1A947}" srcOrd="1" destOrd="0" presId="urn:microsoft.com/office/officeart/2005/8/layout/list1"/>
    <dgm:cxn modelId="{81D634CC-BC60-478F-B75F-2BB988D1E2B4}" type="presParOf" srcId="{9299C882-9E54-4143-BCEA-1E6B15AA4257}" destId="{6D5E39DB-BFBA-4C03-9B25-D1F42B91AE39}" srcOrd="5" destOrd="0" presId="urn:microsoft.com/office/officeart/2005/8/layout/list1"/>
    <dgm:cxn modelId="{81FEE95B-7424-4A90-B0E0-CBCF73F8C194}" type="presParOf" srcId="{9299C882-9E54-4143-BCEA-1E6B15AA4257}" destId="{69D6678A-A996-4B27-8F33-1877C5D18B68}" srcOrd="6" destOrd="0" presId="urn:microsoft.com/office/officeart/2005/8/layout/list1"/>
    <dgm:cxn modelId="{AF546725-7A0A-4CDB-9EA9-69478A11560B}" type="presParOf" srcId="{9299C882-9E54-4143-BCEA-1E6B15AA4257}" destId="{35339C4B-8FF9-4EE9-A3B4-1E97769E6554}" srcOrd="7" destOrd="0" presId="urn:microsoft.com/office/officeart/2005/8/layout/list1"/>
    <dgm:cxn modelId="{0023E3CD-7DC8-4769-9BC8-96C8CA72BDD3}" type="presParOf" srcId="{9299C882-9E54-4143-BCEA-1E6B15AA4257}" destId="{4A1B929C-AE09-4E88-BD3C-94CC7152E0C7}" srcOrd="8" destOrd="0" presId="urn:microsoft.com/office/officeart/2005/8/layout/list1"/>
    <dgm:cxn modelId="{B20AAFE1-C65C-4639-8C5F-01D3CC62EDCB}" type="presParOf" srcId="{4A1B929C-AE09-4E88-BD3C-94CC7152E0C7}" destId="{D7352E69-B252-48BB-BA08-6664F4964785}" srcOrd="0" destOrd="0" presId="urn:microsoft.com/office/officeart/2005/8/layout/list1"/>
    <dgm:cxn modelId="{B8CEF689-E722-43F8-B509-AFDADB48E6FF}" type="presParOf" srcId="{4A1B929C-AE09-4E88-BD3C-94CC7152E0C7}" destId="{ECE8798C-AC23-4774-9F52-6C16DD86A1F6}" srcOrd="1" destOrd="0" presId="urn:microsoft.com/office/officeart/2005/8/layout/list1"/>
    <dgm:cxn modelId="{75FF2A88-3FB9-4C9B-91C1-5EF069599FE8}" type="presParOf" srcId="{9299C882-9E54-4143-BCEA-1E6B15AA4257}" destId="{2C7FBAF9-78A4-49DD-A033-A5342ECD7FFE}" srcOrd="9" destOrd="0" presId="urn:microsoft.com/office/officeart/2005/8/layout/list1"/>
    <dgm:cxn modelId="{4C62F0F5-7EDC-47F1-951E-30412B94AD7B}" type="presParOf" srcId="{9299C882-9E54-4143-BCEA-1E6B15AA4257}" destId="{8214DB73-A133-4959-B6CF-BC98CADBE764}" srcOrd="10" destOrd="0" presId="urn:microsoft.com/office/officeart/2005/8/layout/list1"/>
    <dgm:cxn modelId="{FC945D27-6C91-43F3-A2E6-5657C542BC40}" type="presParOf" srcId="{9299C882-9E54-4143-BCEA-1E6B15AA4257}" destId="{0B987833-4ECD-4F91-BA23-1CB71ED478A8}" srcOrd="11" destOrd="0" presId="urn:microsoft.com/office/officeart/2005/8/layout/list1"/>
    <dgm:cxn modelId="{EF4E965C-739D-4CEC-B675-852D767340BC}" type="presParOf" srcId="{9299C882-9E54-4143-BCEA-1E6B15AA4257}" destId="{CD48A445-BD56-490F-8D8A-45BA545097F9}" srcOrd="12" destOrd="0" presId="urn:microsoft.com/office/officeart/2005/8/layout/list1"/>
    <dgm:cxn modelId="{4AF50A79-B4F1-46D5-AED4-51482DFD1408}" type="presParOf" srcId="{CD48A445-BD56-490F-8D8A-45BA545097F9}" destId="{7E78512C-91C6-4B0B-8893-D921C2645EBD}" srcOrd="0" destOrd="0" presId="urn:microsoft.com/office/officeart/2005/8/layout/list1"/>
    <dgm:cxn modelId="{ACEA2144-B319-41AE-9193-85DE2F38D434}" type="presParOf" srcId="{CD48A445-BD56-490F-8D8A-45BA545097F9}" destId="{291BE87A-434F-4F45-BC8E-FB7B85DDE46A}" srcOrd="1" destOrd="0" presId="urn:microsoft.com/office/officeart/2005/8/layout/list1"/>
    <dgm:cxn modelId="{F6D98767-48D5-4C1E-ACEC-40CF131580E5}" type="presParOf" srcId="{9299C882-9E54-4143-BCEA-1E6B15AA4257}" destId="{D05FD28C-8C31-4C44-9597-821AEB255DF4}" srcOrd="13" destOrd="0" presId="urn:microsoft.com/office/officeart/2005/8/layout/list1"/>
    <dgm:cxn modelId="{F47D7BAA-AF96-48CF-A9AB-C370A7BF3E1C}" type="presParOf" srcId="{9299C882-9E54-4143-BCEA-1E6B15AA4257}" destId="{BF9C113B-E846-4E12-9D94-543F80619997}" srcOrd="14" destOrd="0" presId="urn:microsoft.com/office/officeart/2005/8/layout/list1"/>
    <dgm:cxn modelId="{EBAFEBDA-0437-4EB6-9746-BCD7A65E4198}" type="presParOf" srcId="{9299C882-9E54-4143-BCEA-1E6B15AA4257}" destId="{A87120A9-13CA-46C3-BD90-E0834B25D226}" srcOrd="15" destOrd="0" presId="urn:microsoft.com/office/officeart/2005/8/layout/list1"/>
    <dgm:cxn modelId="{69C8E197-976F-48EE-9981-A144600B7B17}" type="presParOf" srcId="{9299C882-9E54-4143-BCEA-1E6B15AA4257}" destId="{E2634E3D-8E07-4097-956A-309631552714}" srcOrd="16" destOrd="0" presId="urn:microsoft.com/office/officeart/2005/8/layout/list1"/>
    <dgm:cxn modelId="{703E81ED-03C4-452F-8B6E-331749E489A7}" type="presParOf" srcId="{E2634E3D-8E07-4097-956A-309631552714}" destId="{CEB3DDBA-8E23-4C98-860C-D5E9ACE8449B}" srcOrd="0" destOrd="0" presId="urn:microsoft.com/office/officeart/2005/8/layout/list1"/>
    <dgm:cxn modelId="{0FB874FC-8C11-41B7-82D8-DAA96C1A9544}" type="presParOf" srcId="{E2634E3D-8E07-4097-956A-309631552714}" destId="{5AB1DA6E-131E-40B4-B6A0-622295ED5371}" srcOrd="1" destOrd="0" presId="urn:microsoft.com/office/officeart/2005/8/layout/list1"/>
    <dgm:cxn modelId="{F7F3F5BD-E45C-4634-AE13-D10992FD7A47}" type="presParOf" srcId="{9299C882-9E54-4143-BCEA-1E6B15AA4257}" destId="{5FFABCDB-9C33-4295-8ADC-33F9E621DB3F}" srcOrd="17" destOrd="0" presId="urn:microsoft.com/office/officeart/2005/8/layout/list1"/>
    <dgm:cxn modelId="{E881F6B0-ABBC-4A76-BAEE-A5DC655CCAB9}" type="presParOf" srcId="{9299C882-9E54-4143-BCEA-1E6B15AA4257}" destId="{9A360620-CFF6-4420-B290-B0779ED4F9A6}" srcOrd="18" destOrd="0" presId="urn:microsoft.com/office/officeart/2005/8/layout/list1"/>
    <dgm:cxn modelId="{12423447-74D5-474D-8455-EBC8FBE42C6A}" type="presParOf" srcId="{9299C882-9E54-4143-BCEA-1E6B15AA4257}" destId="{C0414A07-2304-45EC-A522-17EC11987199}" srcOrd="19" destOrd="0" presId="urn:microsoft.com/office/officeart/2005/8/layout/list1"/>
    <dgm:cxn modelId="{564458D9-DE0F-41F1-9CE4-5D5E8BA3BED7}" type="presParOf" srcId="{9299C882-9E54-4143-BCEA-1E6B15AA4257}" destId="{92A31C53-28E4-4244-A7E1-2B20F4E1B5C9}" srcOrd="20" destOrd="0" presId="urn:microsoft.com/office/officeart/2005/8/layout/list1"/>
    <dgm:cxn modelId="{13829D30-56C6-4F66-8160-88CC16DBC189}" type="presParOf" srcId="{92A31C53-28E4-4244-A7E1-2B20F4E1B5C9}" destId="{8CEF33CE-02B0-4151-B01F-B8DF99A414C6}" srcOrd="0" destOrd="0" presId="urn:microsoft.com/office/officeart/2005/8/layout/list1"/>
    <dgm:cxn modelId="{35B67E07-241E-48CA-8D35-BAA6AB9C3F4D}" type="presParOf" srcId="{92A31C53-28E4-4244-A7E1-2B20F4E1B5C9}" destId="{5DBD5F4B-3B38-473B-869B-7DAB1A6BC42B}" srcOrd="1" destOrd="0" presId="urn:microsoft.com/office/officeart/2005/8/layout/list1"/>
    <dgm:cxn modelId="{A7399A01-CF1B-4859-AD0A-0D8E5ED68DD7}" type="presParOf" srcId="{9299C882-9E54-4143-BCEA-1E6B15AA4257}" destId="{B517D687-A970-4211-B02F-A41588A8FF88}" srcOrd="21" destOrd="0" presId="urn:microsoft.com/office/officeart/2005/8/layout/list1"/>
    <dgm:cxn modelId="{74A2A6C5-EAEB-4D04-9225-781D5762E628}" type="presParOf" srcId="{9299C882-9E54-4143-BCEA-1E6B15AA4257}" destId="{AB59E619-6EB3-432F-B993-9EC0F5C6E20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5695C4-EDC2-4880-9A95-FC6218682B43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EEB84134-9CBF-4DB1-9214-328148E20FFC}">
      <dgm:prSet custT="1"/>
      <dgm:spPr/>
      <dgm:t>
        <a:bodyPr/>
        <a:lstStyle/>
        <a:p>
          <a:r>
            <a:rPr lang="th-TH" sz="19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มีแผนงานการสนับสนุนโครงการที่สร้างผลกระทบสูง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438FBE6E-B238-4BDD-A0FF-7996EF50BFF6}" type="parTrans" cxnId="{7E7287DD-4DE3-48DD-BCE0-E3C9E273126B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2FFD8261-12B2-4E75-A5BF-AF92CC24A841}" type="sibTrans" cxnId="{7E7287DD-4DE3-48DD-BCE0-E3C9E273126B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59CF06BE-1D9F-4763-81CB-947711C602FE}">
      <dgm:prSet custT="1"/>
      <dgm:spPr/>
      <dgm:t>
        <a:bodyPr/>
        <a:lstStyle/>
        <a:p>
          <a:r>
            <a:rPr lang="th-TH" sz="1900" b="1" dirty="0" smtClean="0">
              <a:latin typeface="Cordia New" pitchFamily="34" charset="-34"/>
              <a:ea typeface="Times New Roman"/>
              <a:cs typeface="Cordia New" pitchFamily="34" charset="-34"/>
            </a:rPr>
            <a:t>การเพิ่มงบประมาณการสนับสนุน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3055B81A-B7BE-4F59-8EC0-7111456D0E21}" type="parTrans" cxnId="{2292FA20-F071-46B8-AC78-8281F93A44E3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8DC34900-FF7D-4848-9207-95D7884455AC}" type="sibTrans" cxnId="{2292FA20-F071-46B8-AC78-8281F93A44E3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FEE4485B-A0F4-40D8-A8B9-060E8750A936}">
      <dgm:prSet custT="1"/>
      <dgm:spPr/>
      <dgm:t>
        <a:bodyPr/>
        <a:lstStyle/>
        <a:p>
          <a:pPr rtl="0"/>
          <a:r>
            <a:rPr lang="th-TH" sz="1900" b="1" dirty="0" smtClean="0">
              <a:latin typeface="Cordia New" pitchFamily="34" charset="-34"/>
              <a:cs typeface="Cordia New" pitchFamily="34" charset="-34"/>
            </a:rPr>
            <a:t>การสนับสนุน</a:t>
          </a:r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เงินทุนการวิจัยพัฒนา</a:t>
          </a:r>
          <a:r>
            <a:rPr lang="th-TH" sz="1900" b="1" dirty="0" smtClean="0">
              <a:latin typeface="Cordia New" pitchFamily="34" charset="-34"/>
              <a:cs typeface="Cordia New" pitchFamily="34" charset="-34"/>
            </a:rPr>
            <a:t>ที่ต่อเนื่องและ</a:t>
          </a:r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มีเงื่อนไขที่จูงใจ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973FA069-7F90-4D9F-9A0E-020D1BAA530B}" type="parTrans" cxnId="{D3C9326D-116E-49DB-86F3-B27EB449A63E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32F3A968-2ABF-490F-9DCB-3D34EA01578C}" type="sibTrans" cxnId="{D3C9326D-116E-49DB-86F3-B27EB449A63E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9ABF0BC7-8E22-4248-A341-4F5C9353337D}">
      <dgm:prSet custT="1"/>
      <dgm:spPr/>
      <dgm:t>
        <a:bodyPr/>
        <a:lstStyle/>
        <a:p>
          <a:pPr rtl="0"/>
          <a:r>
            <a:rPr lang="th-TH" sz="1900" b="1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การแบ่งระยะในการพัฒนาเครื่องจักรต้นแบบ เพื่อให้ได้ผลงานที่มีคุณภาพ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6ADD96ED-C89E-462F-87AA-5E422D1CF2AB}" type="parTrans" cxnId="{DD428A72-1A9C-4436-BEA8-66963D921001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416959A0-5D2B-4656-98C0-91883ECF7519}" type="sibTrans" cxnId="{DD428A72-1A9C-4436-BEA8-66963D921001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D111C0AA-5CE7-4B54-A7CE-E74D536A1AFE}">
      <dgm:prSet custT="1"/>
      <dgm:spPr/>
      <dgm:t>
        <a:bodyPr/>
        <a:lstStyle/>
        <a:p>
          <a:pPr rtl="0"/>
          <a:r>
            <a:rPr lang="th-TH" sz="1900" b="1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การส่งเสริมการใช้เครื่องมือวิจัยร่วมกัน เพื่อลดต้นทุนการวิจัยและพัฒนาให้สามารถแข่งขันได้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C2BC9AD2-58DA-4C47-A64C-40450BE05CB6}" type="parTrans" cxnId="{05736FF4-432A-414B-8499-D8ED01F083F9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F22A4074-11A8-4D76-8524-B7265871F995}" type="sibTrans" cxnId="{05736FF4-432A-414B-8499-D8ED01F083F9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17AAA631-D39B-4A64-A2EA-BD879FEE97B4}">
      <dgm:prSet custT="1"/>
      <dgm:spPr/>
      <dgm:t>
        <a:bodyPr/>
        <a:lstStyle/>
        <a:p>
          <a:r>
            <a:rPr lang="th-TH" sz="1900" b="1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การส่งเสริมการรวมกลุ่มของนักวิจัย เพื่อส่งเสริมการทำงาน</a:t>
          </a:r>
          <a:r>
            <a:rPr lang="th-TH" sz="1900" b="1" baseline="0" dirty="0" err="1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แบบสห</a:t>
          </a:r>
          <a:r>
            <a:rPr lang="th-TH" sz="1900" b="1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สาขาวิชา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31FA00AA-C86E-40FB-9E8E-DF3BECF68471}" type="parTrans" cxnId="{DF904F34-8DFF-477D-9A9D-6443AA866E08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4D8B6E37-709E-4427-9C7D-F432579809E4}" type="sibTrans" cxnId="{DF904F34-8DFF-477D-9A9D-6443AA866E08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E89079F2-9F10-4028-B86D-48C868D26D04}">
      <dgm:prSet custT="1"/>
      <dgm:spPr/>
      <dgm:t>
        <a:bodyPr/>
        <a:lstStyle/>
        <a:p>
          <a:r>
            <a:rPr lang="th-TH" sz="1900" b="1" dirty="0" smtClean="0">
              <a:latin typeface="Cordia New" pitchFamily="34" charset="-34"/>
              <a:cs typeface="Cordia New" pitchFamily="34" charset="-34"/>
            </a:rPr>
            <a:t>การขยายกลุ่มของผู้รับการสนับสนุน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B5E7B207-6632-463E-B7F7-2B5CAFA195EC}" type="parTrans" cxnId="{974B2FEB-C379-4648-B8CF-CCD4AA11E5BC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EAF39230-8A6C-4963-9383-A0D784762E91}" type="sibTrans" cxnId="{974B2FEB-C379-4648-B8CF-CCD4AA11E5BC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7A19F712-AB21-477E-A904-37D0DE048706}">
      <dgm:prSet custT="1"/>
      <dgm:spPr/>
      <dgm:t>
        <a:bodyPr/>
        <a:lstStyle/>
        <a:p>
          <a:r>
            <a:rPr lang="th-TH" sz="1800" b="1" baseline="0" dirty="0" err="1" smtClean="0">
              <a:latin typeface="Cordia New" pitchFamily="34" charset="-34"/>
              <a:ea typeface="Times New Roman"/>
              <a:cs typeface="Cordia New" pitchFamily="34" charset="-34"/>
            </a:rPr>
            <a:t>บูรณา</a:t>
          </a:r>
          <a:r>
            <a:rPr lang="th-TH" sz="18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การความร่วมมือระหว่างหน่วยงานภาครัฐ เพื่อให้เกิดประสิทธิภาพในการทำงาน และลดความซ้ำซ้อน</a:t>
          </a:r>
          <a:endParaRPr lang="th-TH" sz="1800" dirty="0">
            <a:latin typeface="Cordia New" pitchFamily="34" charset="-34"/>
            <a:cs typeface="Cordia New" pitchFamily="34" charset="-34"/>
          </a:endParaRPr>
        </a:p>
      </dgm:t>
    </dgm:pt>
    <dgm:pt modelId="{726E1E90-1DE0-4BC9-A341-60782D857A07}" type="parTrans" cxnId="{6D45F908-8D51-4CA8-8758-0BC1471BCFFD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2C9A6E13-3964-4DB8-B50F-828DBBF0EF94}" type="sibTrans" cxnId="{6D45F908-8D51-4CA8-8758-0BC1471BCFFD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6FB04C84-DCE4-4DD9-A737-5556D27B2C3F}">
      <dgm:prSet custT="1"/>
      <dgm:spPr/>
      <dgm:t>
        <a:bodyPr/>
        <a:lstStyle/>
        <a:p>
          <a:r>
            <a:rPr lang="th-TH" sz="19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เพิ่มการประชาสัมพันธ์ผลงาน เพื่อให้เกิดการนำไปใช้ประโยชน์หรือต่อยอดทางเทคโนโลยี</a:t>
          </a:r>
          <a:endParaRPr lang="th-TH" sz="1900" dirty="0">
            <a:latin typeface="Cordia New" pitchFamily="34" charset="-34"/>
            <a:cs typeface="Cordia New" pitchFamily="34" charset="-34"/>
          </a:endParaRPr>
        </a:p>
      </dgm:t>
    </dgm:pt>
    <dgm:pt modelId="{FD23AE33-DAB6-4DC1-A5FD-42509B2B650C}" type="parTrans" cxnId="{40949BDE-5A8C-4C93-B2B5-5FBBD20FA9EC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683FD7A4-E12B-4259-B3C6-BFCCF0EC8297}" type="sibTrans" cxnId="{40949BDE-5A8C-4C93-B2B5-5FBBD20FA9EC}">
      <dgm:prSet/>
      <dgm:spPr/>
      <dgm:t>
        <a:bodyPr/>
        <a:lstStyle/>
        <a:p>
          <a:endParaRPr lang="th-TH" sz="1900">
            <a:latin typeface="Cordia New" pitchFamily="34" charset="-34"/>
            <a:cs typeface="Cordia New" pitchFamily="34" charset="-34"/>
          </a:endParaRPr>
        </a:p>
      </dgm:t>
    </dgm:pt>
    <dgm:pt modelId="{9299C882-9E54-4143-BCEA-1E6B15AA4257}" type="pres">
      <dgm:prSet presAssocID="{695695C4-EDC2-4880-9A95-FC6218682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45F1C58-B38C-4DC3-A1B4-978EE7B943AE}" type="pres">
      <dgm:prSet presAssocID="{59CF06BE-1D9F-4763-81CB-947711C602FE}" presName="parentLin" presStyleCnt="0"/>
      <dgm:spPr/>
    </dgm:pt>
    <dgm:pt modelId="{4B344913-20D1-43A8-BE37-839DC04F7B4F}" type="pres">
      <dgm:prSet presAssocID="{59CF06BE-1D9F-4763-81CB-947711C602FE}" presName="parentLeftMargin" presStyleLbl="node1" presStyleIdx="0" presStyleCnt="9"/>
      <dgm:spPr/>
      <dgm:t>
        <a:bodyPr/>
        <a:lstStyle/>
        <a:p>
          <a:endParaRPr lang="th-TH"/>
        </a:p>
      </dgm:t>
    </dgm:pt>
    <dgm:pt modelId="{B6D843C5-D5ED-431E-9709-E4B58C4BBAFA}" type="pres">
      <dgm:prSet presAssocID="{59CF06BE-1D9F-4763-81CB-947711C602FE}" presName="parentText" presStyleLbl="node1" presStyleIdx="0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E99B25-59AB-4305-BDF6-DC5A1D8B2F4D}" type="pres">
      <dgm:prSet presAssocID="{59CF06BE-1D9F-4763-81CB-947711C602FE}" presName="negativeSpace" presStyleCnt="0"/>
      <dgm:spPr/>
    </dgm:pt>
    <dgm:pt modelId="{571C536C-76F5-43BB-A09C-98E1298678ED}" type="pres">
      <dgm:prSet presAssocID="{59CF06BE-1D9F-4763-81CB-947711C602FE}" presName="childText" presStyleLbl="conFgAcc1" presStyleIdx="0" presStyleCnt="9">
        <dgm:presLayoutVars>
          <dgm:bulletEnabled val="1"/>
        </dgm:presLayoutVars>
      </dgm:prSet>
      <dgm:spPr/>
    </dgm:pt>
    <dgm:pt modelId="{D13D0C3A-B41F-45F7-9FAB-47E488839EDB}" type="pres">
      <dgm:prSet presAssocID="{8DC34900-FF7D-4848-9207-95D7884455AC}" presName="spaceBetweenRectangles" presStyleCnt="0"/>
      <dgm:spPr/>
    </dgm:pt>
    <dgm:pt modelId="{96C4E093-ED56-41ED-993A-D7B033529B9D}" type="pres">
      <dgm:prSet presAssocID="{FEE4485B-A0F4-40D8-A8B9-060E8750A936}" presName="parentLin" presStyleCnt="0"/>
      <dgm:spPr/>
    </dgm:pt>
    <dgm:pt modelId="{2FAC715E-6B72-41FF-A0FF-2AB8B63D4325}" type="pres">
      <dgm:prSet presAssocID="{FEE4485B-A0F4-40D8-A8B9-060E8750A936}" presName="parentLeftMargin" presStyleLbl="node1" presStyleIdx="0" presStyleCnt="9"/>
      <dgm:spPr/>
      <dgm:t>
        <a:bodyPr/>
        <a:lstStyle/>
        <a:p>
          <a:endParaRPr lang="th-TH"/>
        </a:p>
      </dgm:t>
    </dgm:pt>
    <dgm:pt modelId="{51538B5A-DB41-4DB1-9A90-06A6CA5674B3}" type="pres">
      <dgm:prSet presAssocID="{FEE4485B-A0F4-40D8-A8B9-060E8750A936}" presName="parentText" presStyleLbl="node1" presStyleIdx="1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E13A78-5FCF-40A3-86B9-0B98D5A46278}" type="pres">
      <dgm:prSet presAssocID="{FEE4485B-A0F4-40D8-A8B9-060E8750A936}" presName="negativeSpace" presStyleCnt="0"/>
      <dgm:spPr/>
    </dgm:pt>
    <dgm:pt modelId="{A22F5E61-87D4-4BED-AE4A-6B3923F2C05A}" type="pres">
      <dgm:prSet presAssocID="{FEE4485B-A0F4-40D8-A8B9-060E8750A936}" presName="childText" presStyleLbl="conFgAcc1" presStyleIdx="1" presStyleCnt="9">
        <dgm:presLayoutVars>
          <dgm:bulletEnabled val="1"/>
        </dgm:presLayoutVars>
      </dgm:prSet>
      <dgm:spPr/>
    </dgm:pt>
    <dgm:pt modelId="{D985F955-BB78-468C-9190-350578E35AEC}" type="pres">
      <dgm:prSet presAssocID="{32F3A968-2ABF-490F-9DCB-3D34EA01578C}" presName="spaceBetweenRectangles" presStyleCnt="0"/>
      <dgm:spPr/>
    </dgm:pt>
    <dgm:pt modelId="{0EF8CA3A-06BE-479C-AE47-8D1EB71EBDCB}" type="pres">
      <dgm:prSet presAssocID="{9ABF0BC7-8E22-4248-A341-4F5C9353337D}" presName="parentLin" presStyleCnt="0"/>
      <dgm:spPr/>
    </dgm:pt>
    <dgm:pt modelId="{387282B7-E6AF-4347-B503-3FB583D87AA6}" type="pres">
      <dgm:prSet presAssocID="{9ABF0BC7-8E22-4248-A341-4F5C9353337D}" presName="parentLeftMargin" presStyleLbl="node1" presStyleIdx="1" presStyleCnt="9"/>
      <dgm:spPr/>
      <dgm:t>
        <a:bodyPr/>
        <a:lstStyle/>
        <a:p>
          <a:endParaRPr lang="th-TH"/>
        </a:p>
      </dgm:t>
    </dgm:pt>
    <dgm:pt modelId="{1297B412-CD11-472E-BD55-14856CB2FDC9}" type="pres">
      <dgm:prSet presAssocID="{9ABF0BC7-8E22-4248-A341-4F5C9353337D}" presName="parentText" presStyleLbl="node1" presStyleIdx="2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DE492E-C3E6-49A6-A45B-58D5280BF97E}" type="pres">
      <dgm:prSet presAssocID="{9ABF0BC7-8E22-4248-A341-4F5C9353337D}" presName="negativeSpace" presStyleCnt="0"/>
      <dgm:spPr/>
    </dgm:pt>
    <dgm:pt modelId="{CEFA430E-8E39-44BC-B5C2-B2E44C53E79C}" type="pres">
      <dgm:prSet presAssocID="{9ABF0BC7-8E22-4248-A341-4F5C9353337D}" presName="childText" presStyleLbl="conFgAcc1" presStyleIdx="2" presStyleCnt="9">
        <dgm:presLayoutVars>
          <dgm:bulletEnabled val="1"/>
        </dgm:presLayoutVars>
      </dgm:prSet>
      <dgm:spPr/>
    </dgm:pt>
    <dgm:pt modelId="{84C3925A-6033-4BA4-BEA3-194606E8A063}" type="pres">
      <dgm:prSet presAssocID="{416959A0-5D2B-4656-98C0-91883ECF7519}" presName="spaceBetweenRectangles" presStyleCnt="0"/>
      <dgm:spPr/>
    </dgm:pt>
    <dgm:pt modelId="{72492343-75F3-4D72-A622-27A8DEC3153A}" type="pres">
      <dgm:prSet presAssocID="{D111C0AA-5CE7-4B54-A7CE-E74D536A1AFE}" presName="parentLin" presStyleCnt="0"/>
      <dgm:spPr/>
    </dgm:pt>
    <dgm:pt modelId="{AC8395C7-192D-4F63-A5A5-0144BC3D8CD4}" type="pres">
      <dgm:prSet presAssocID="{D111C0AA-5CE7-4B54-A7CE-E74D536A1AFE}" presName="parentLeftMargin" presStyleLbl="node1" presStyleIdx="2" presStyleCnt="9"/>
      <dgm:spPr/>
      <dgm:t>
        <a:bodyPr/>
        <a:lstStyle/>
        <a:p>
          <a:endParaRPr lang="th-TH"/>
        </a:p>
      </dgm:t>
    </dgm:pt>
    <dgm:pt modelId="{EC6F17DC-0B8F-49F4-B5CC-E66A795BE740}" type="pres">
      <dgm:prSet presAssocID="{D111C0AA-5CE7-4B54-A7CE-E74D536A1AFE}" presName="parentText" presStyleLbl="node1" presStyleIdx="3" presStyleCnt="9" custScaleX="129813" custScaleY="106710" custLinFactNeighborX="-13043" custLinFactNeighborY="19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397F6A-F0FB-4AA0-AA79-6CF96FBEC1B1}" type="pres">
      <dgm:prSet presAssocID="{D111C0AA-5CE7-4B54-A7CE-E74D536A1AFE}" presName="negativeSpace" presStyleCnt="0"/>
      <dgm:spPr/>
    </dgm:pt>
    <dgm:pt modelId="{534ABCD2-A7A7-4A7D-B5E7-82137567B46B}" type="pres">
      <dgm:prSet presAssocID="{D111C0AA-5CE7-4B54-A7CE-E74D536A1AFE}" presName="childText" presStyleLbl="conFgAcc1" presStyleIdx="3" presStyleCnt="9">
        <dgm:presLayoutVars>
          <dgm:bulletEnabled val="1"/>
        </dgm:presLayoutVars>
      </dgm:prSet>
      <dgm:spPr/>
    </dgm:pt>
    <dgm:pt modelId="{8E76C26C-B087-47D0-9262-E8523FC47F1A}" type="pres">
      <dgm:prSet presAssocID="{F22A4074-11A8-4D76-8524-B7265871F995}" presName="spaceBetweenRectangles" presStyleCnt="0"/>
      <dgm:spPr/>
    </dgm:pt>
    <dgm:pt modelId="{301074F7-84D6-42AB-AADC-1EF487C5ECF0}" type="pres">
      <dgm:prSet presAssocID="{17AAA631-D39B-4A64-A2EA-BD879FEE97B4}" presName="parentLin" presStyleCnt="0"/>
      <dgm:spPr/>
    </dgm:pt>
    <dgm:pt modelId="{6D34CED5-D0C5-429C-A0B9-95480DEEFAAE}" type="pres">
      <dgm:prSet presAssocID="{17AAA631-D39B-4A64-A2EA-BD879FEE97B4}" presName="parentLeftMargin" presStyleLbl="node1" presStyleIdx="3" presStyleCnt="9"/>
      <dgm:spPr/>
      <dgm:t>
        <a:bodyPr/>
        <a:lstStyle/>
        <a:p>
          <a:endParaRPr lang="th-TH"/>
        </a:p>
      </dgm:t>
    </dgm:pt>
    <dgm:pt modelId="{5CEA2699-1A09-4EA2-999B-232B8F66115C}" type="pres">
      <dgm:prSet presAssocID="{17AAA631-D39B-4A64-A2EA-BD879FEE97B4}" presName="parentText" presStyleLbl="node1" presStyleIdx="4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0817B1-90F0-4CBC-AD1A-6A0C0B793753}" type="pres">
      <dgm:prSet presAssocID="{17AAA631-D39B-4A64-A2EA-BD879FEE97B4}" presName="negativeSpace" presStyleCnt="0"/>
      <dgm:spPr/>
    </dgm:pt>
    <dgm:pt modelId="{CC861008-11BB-4004-8375-530669F88CBE}" type="pres">
      <dgm:prSet presAssocID="{17AAA631-D39B-4A64-A2EA-BD879FEE97B4}" presName="childText" presStyleLbl="conFgAcc1" presStyleIdx="4" presStyleCnt="9">
        <dgm:presLayoutVars>
          <dgm:bulletEnabled val="1"/>
        </dgm:presLayoutVars>
      </dgm:prSet>
      <dgm:spPr/>
    </dgm:pt>
    <dgm:pt modelId="{7E9B76BC-8417-40C6-A840-35718019CF6F}" type="pres">
      <dgm:prSet presAssocID="{4D8B6E37-709E-4427-9C7D-F432579809E4}" presName="spaceBetweenRectangles" presStyleCnt="0"/>
      <dgm:spPr/>
    </dgm:pt>
    <dgm:pt modelId="{B50320C2-9D5D-4850-8100-74CDEAD76831}" type="pres">
      <dgm:prSet presAssocID="{E89079F2-9F10-4028-B86D-48C868D26D04}" presName="parentLin" presStyleCnt="0"/>
      <dgm:spPr/>
    </dgm:pt>
    <dgm:pt modelId="{45B2F241-24B5-44FD-81B3-34A427667CEE}" type="pres">
      <dgm:prSet presAssocID="{E89079F2-9F10-4028-B86D-48C868D26D04}" presName="parentLeftMargin" presStyleLbl="node1" presStyleIdx="4" presStyleCnt="9"/>
      <dgm:spPr/>
      <dgm:t>
        <a:bodyPr/>
        <a:lstStyle/>
        <a:p>
          <a:endParaRPr lang="th-TH"/>
        </a:p>
      </dgm:t>
    </dgm:pt>
    <dgm:pt modelId="{40B5FD34-E120-4B7D-B785-0AF8805DFB21}" type="pres">
      <dgm:prSet presAssocID="{E89079F2-9F10-4028-B86D-48C868D26D04}" presName="parentText" presStyleLbl="node1" presStyleIdx="5" presStyleCnt="9" custScaleX="129813" custScaleY="106710" custLinFactNeighborX="4348" custLinFactNeighborY="437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1D800D-BF56-41BD-B2C6-9AEEECFCF3B9}" type="pres">
      <dgm:prSet presAssocID="{E89079F2-9F10-4028-B86D-48C868D26D04}" presName="negativeSpace" presStyleCnt="0"/>
      <dgm:spPr/>
    </dgm:pt>
    <dgm:pt modelId="{43EE84D5-5503-46D4-B6DA-85C115F3E480}" type="pres">
      <dgm:prSet presAssocID="{E89079F2-9F10-4028-B86D-48C868D26D04}" presName="childText" presStyleLbl="conFgAcc1" presStyleIdx="5" presStyleCnt="9">
        <dgm:presLayoutVars>
          <dgm:bulletEnabled val="1"/>
        </dgm:presLayoutVars>
      </dgm:prSet>
      <dgm:spPr/>
    </dgm:pt>
    <dgm:pt modelId="{1000E366-765E-443C-92D5-8848CD5AB9E5}" type="pres">
      <dgm:prSet presAssocID="{EAF39230-8A6C-4963-9383-A0D784762E91}" presName="spaceBetweenRectangles" presStyleCnt="0"/>
      <dgm:spPr/>
    </dgm:pt>
    <dgm:pt modelId="{604F3C81-58DB-4EDA-83E4-1CC5C4A32C16}" type="pres">
      <dgm:prSet presAssocID="{7A19F712-AB21-477E-A904-37D0DE048706}" presName="parentLin" presStyleCnt="0"/>
      <dgm:spPr/>
    </dgm:pt>
    <dgm:pt modelId="{20D35F5F-6F99-4D38-9E11-CF0EA27443FC}" type="pres">
      <dgm:prSet presAssocID="{7A19F712-AB21-477E-A904-37D0DE048706}" presName="parentLeftMargin" presStyleLbl="node1" presStyleIdx="5" presStyleCnt="9"/>
      <dgm:spPr/>
      <dgm:t>
        <a:bodyPr/>
        <a:lstStyle/>
        <a:p>
          <a:endParaRPr lang="th-TH"/>
        </a:p>
      </dgm:t>
    </dgm:pt>
    <dgm:pt modelId="{53BF82D1-D666-4B64-A4F4-3FF32DD86182}" type="pres">
      <dgm:prSet presAssocID="{7A19F712-AB21-477E-A904-37D0DE048706}" presName="parentText" presStyleLbl="node1" presStyleIdx="6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7A0FA8-0366-4E0B-A431-5194BFFC5FB3}" type="pres">
      <dgm:prSet presAssocID="{7A19F712-AB21-477E-A904-37D0DE048706}" presName="negativeSpace" presStyleCnt="0"/>
      <dgm:spPr/>
    </dgm:pt>
    <dgm:pt modelId="{9580F75A-9C61-4C1C-8A91-570231947F73}" type="pres">
      <dgm:prSet presAssocID="{7A19F712-AB21-477E-A904-37D0DE048706}" presName="childText" presStyleLbl="conFgAcc1" presStyleIdx="6" presStyleCnt="9">
        <dgm:presLayoutVars>
          <dgm:bulletEnabled val="1"/>
        </dgm:presLayoutVars>
      </dgm:prSet>
      <dgm:spPr/>
    </dgm:pt>
    <dgm:pt modelId="{2C05AAB3-BF9D-4922-A6B2-D730D1D8A46E}" type="pres">
      <dgm:prSet presAssocID="{2C9A6E13-3964-4DB8-B50F-828DBBF0EF94}" presName="spaceBetweenRectangles" presStyleCnt="0"/>
      <dgm:spPr/>
    </dgm:pt>
    <dgm:pt modelId="{7455378B-714D-4E90-942A-B26C764F1ECB}" type="pres">
      <dgm:prSet presAssocID="{6FB04C84-DCE4-4DD9-A737-5556D27B2C3F}" presName="parentLin" presStyleCnt="0"/>
      <dgm:spPr/>
    </dgm:pt>
    <dgm:pt modelId="{9BDD4883-D36D-471E-8021-AB6057C532C1}" type="pres">
      <dgm:prSet presAssocID="{6FB04C84-DCE4-4DD9-A737-5556D27B2C3F}" presName="parentLeftMargin" presStyleLbl="node1" presStyleIdx="6" presStyleCnt="9"/>
      <dgm:spPr/>
      <dgm:t>
        <a:bodyPr/>
        <a:lstStyle/>
        <a:p>
          <a:endParaRPr lang="th-TH"/>
        </a:p>
      </dgm:t>
    </dgm:pt>
    <dgm:pt modelId="{5AA95B6A-7D97-4519-9905-F8132137FEF9}" type="pres">
      <dgm:prSet presAssocID="{6FB04C84-DCE4-4DD9-A737-5556D27B2C3F}" presName="parentText" presStyleLbl="node1" presStyleIdx="7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B96D2F-D5F5-4D1A-A3D4-98224AD9D3B1}" type="pres">
      <dgm:prSet presAssocID="{6FB04C84-DCE4-4DD9-A737-5556D27B2C3F}" presName="negativeSpace" presStyleCnt="0"/>
      <dgm:spPr/>
    </dgm:pt>
    <dgm:pt modelId="{EA230A81-CF27-4D63-8C8E-E2DE6CBFD07E}" type="pres">
      <dgm:prSet presAssocID="{6FB04C84-DCE4-4DD9-A737-5556D27B2C3F}" presName="childText" presStyleLbl="conFgAcc1" presStyleIdx="7" presStyleCnt="9">
        <dgm:presLayoutVars>
          <dgm:bulletEnabled val="1"/>
        </dgm:presLayoutVars>
      </dgm:prSet>
      <dgm:spPr/>
    </dgm:pt>
    <dgm:pt modelId="{82F1A545-3A68-4DE0-AC40-0042BEC90AE6}" type="pres">
      <dgm:prSet presAssocID="{683FD7A4-E12B-4259-B3C6-BFCCF0EC8297}" presName="spaceBetweenRectangles" presStyleCnt="0"/>
      <dgm:spPr/>
    </dgm:pt>
    <dgm:pt modelId="{6B44F0C8-EE74-4602-BA45-862E608F4B3D}" type="pres">
      <dgm:prSet presAssocID="{EEB84134-9CBF-4DB1-9214-328148E20FFC}" presName="parentLin" presStyleCnt="0"/>
      <dgm:spPr/>
    </dgm:pt>
    <dgm:pt modelId="{38A83245-26AD-4D22-B848-FE1C835E636F}" type="pres">
      <dgm:prSet presAssocID="{EEB84134-9CBF-4DB1-9214-328148E20FFC}" presName="parentLeftMargin" presStyleLbl="node1" presStyleIdx="7" presStyleCnt="9"/>
      <dgm:spPr/>
      <dgm:t>
        <a:bodyPr/>
        <a:lstStyle/>
        <a:p>
          <a:endParaRPr lang="th-TH"/>
        </a:p>
      </dgm:t>
    </dgm:pt>
    <dgm:pt modelId="{C49E9554-1658-4892-85C2-904BA3F40220}" type="pres">
      <dgm:prSet presAssocID="{EEB84134-9CBF-4DB1-9214-328148E20FFC}" presName="parentText" presStyleLbl="node1" presStyleIdx="8" presStyleCnt="9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C40F61-E00C-43E8-B9F5-A7E3371AE9ED}" type="pres">
      <dgm:prSet presAssocID="{EEB84134-9CBF-4DB1-9214-328148E20FFC}" presName="negativeSpace" presStyleCnt="0"/>
      <dgm:spPr/>
    </dgm:pt>
    <dgm:pt modelId="{9A6212CF-03C8-4628-A90D-7C1B5F9A24B2}" type="pres">
      <dgm:prSet presAssocID="{EEB84134-9CBF-4DB1-9214-328148E20FFC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92CB2F4A-E618-4E50-80D1-07E3BE4335A5}" type="presOf" srcId="{59CF06BE-1D9F-4763-81CB-947711C602FE}" destId="{B6D843C5-D5ED-431E-9709-E4B58C4BBAFA}" srcOrd="1" destOrd="0" presId="urn:microsoft.com/office/officeart/2005/8/layout/list1"/>
    <dgm:cxn modelId="{A0850B4D-6A6B-492C-B352-7338B4B68D16}" type="presOf" srcId="{E89079F2-9F10-4028-B86D-48C868D26D04}" destId="{40B5FD34-E120-4B7D-B785-0AF8805DFB21}" srcOrd="1" destOrd="0" presId="urn:microsoft.com/office/officeart/2005/8/layout/list1"/>
    <dgm:cxn modelId="{3DA8768C-9C5B-414A-9875-1862DB5408FC}" type="presOf" srcId="{EEB84134-9CBF-4DB1-9214-328148E20FFC}" destId="{C49E9554-1658-4892-85C2-904BA3F40220}" srcOrd="1" destOrd="0" presId="urn:microsoft.com/office/officeart/2005/8/layout/list1"/>
    <dgm:cxn modelId="{40949BDE-5A8C-4C93-B2B5-5FBBD20FA9EC}" srcId="{695695C4-EDC2-4880-9A95-FC6218682B43}" destId="{6FB04C84-DCE4-4DD9-A737-5556D27B2C3F}" srcOrd="7" destOrd="0" parTransId="{FD23AE33-DAB6-4DC1-A5FD-42509B2B650C}" sibTransId="{683FD7A4-E12B-4259-B3C6-BFCCF0EC8297}"/>
    <dgm:cxn modelId="{BB300D89-125D-4F0C-836E-5BA67DF2FAE8}" type="presOf" srcId="{7A19F712-AB21-477E-A904-37D0DE048706}" destId="{53BF82D1-D666-4B64-A4F4-3FF32DD86182}" srcOrd="1" destOrd="0" presId="urn:microsoft.com/office/officeart/2005/8/layout/list1"/>
    <dgm:cxn modelId="{DD428A72-1A9C-4436-BEA8-66963D921001}" srcId="{695695C4-EDC2-4880-9A95-FC6218682B43}" destId="{9ABF0BC7-8E22-4248-A341-4F5C9353337D}" srcOrd="2" destOrd="0" parTransId="{6ADD96ED-C89E-462F-87AA-5E422D1CF2AB}" sibTransId="{416959A0-5D2B-4656-98C0-91883ECF7519}"/>
    <dgm:cxn modelId="{05275742-2D92-4E2D-84A2-AE01C288312A}" type="presOf" srcId="{D111C0AA-5CE7-4B54-A7CE-E74D536A1AFE}" destId="{EC6F17DC-0B8F-49F4-B5CC-E66A795BE740}" srcOrd="1" destOrd="0" presId="urn:microsoft.com/office/officeart/2005/8/layout/list1"/>
    <dgm:cxn modelId="{DF904F34-8DFF-477D-9A9D-6443AA866E08}" srcId="{695695C4-EDC2-4880-9A95-FC6218682B43}" destId="{17AAA631-D39B-4A64-A2EA-BD879FEE97B4}" srcOrd="4" destOrd="0" parTransId="{31FA00AA-C86E-40FB-9E8E-DF3BECF68471}" sibTransId="{4D8B6E37-709E-4427-9C7D-F432579809E4}"/>
    <dgm:cxn modelId="{B727DE00-8DFE-4A89-A6CA-658E2CCBA56F}" type="presOf" srcId="{FEE4485B-A0F4-40D8-A8B9-060E8750A936}" destId="{2FAC715E-6B72-41FF-A0FF-2AB8B63D4325}" srcOrd="0" destOrd="0" presId="urn:microsoft.com/office/officeart/2005/8/layout/list1"/>
    <dgm:cxn modelId="{ADAA8CB9-D804-4E09-BB44-26B7400B22A6}" type="presOf" srcId="{9ABF0BC7-8E22-4248-A341-4F5C9353337D}" destId="{387282B7-E6AF-4347-B503-3FB583D87AA6}" srcOrd="0" destOrd="0" presId="urn:microsoft.com/office/officeart/2005/8/layout/list1"/>
    <dgm:cxn modelId="{974B2FEB-C379-4648-B8CF-CCD4AA11E5BC}" srcId="{695695C4-EDC2-4880-9A95-FC6218682B43}" destId="{E89079F2-9F10-4028-B86D-48C868D26D04}" srcOrd="5" destOrd="0" parTransId="{B5E7B207-6632-463E-B7F7-2B5CAFA195EC}" sibTransId="{EAF39230-8A6C-4963-9383-A0D784762E91}"/>
    <dgm:cxn modelId="{B075DB0E-3A04-4A6C-9077-E7F269780692}" type="presOf" srcId="{7A19F712-AB21-477E-A904-37D0DE048706}" destId="{20D35F5F-6F99-4D38-9E11-CF0EA27443FC}" srcOrd="0" destOrd="0" presId="urn:microsoft.com/office/officeart/2005/8/layout/list1"/>
    <dgm:cxn modelId="{5C6119BF-EDB1-4C75-BA3F-F670398D8F47}" type="presOf" srcId="{FEE4485B-A0F4-40D8-A8B9-060E8750A936}" destId="{51538B5A-DB41-4DB1-9A90-06A6CA5674B3}" srcOrd="1" destOrd="0" presId="urn:microsoft.com/office/officeart/2005/8/layout/list1"/>
    <dgm:cxn modelId="{05736FF4-432A-414B-8499-D8ED01F083F9}" srcId="{695695C4-EDC2-4880-9A95-FC6218682B43}" destId="{D111C0AA-5CE7-4B54-A7CE-E74D536A1AFE}" srcOrd="3" destOrd="0" parTransId="{C2BC9AD2-58DA-4C47-A64C-40450BE05CB6}" sibTransId="{F22A4074-11A8-4D76-8524-B7265871F995}"/>
    <dgm:cxn modelId="{38415A36-E47A-4898-8E29-776633D7F037}" type="presOf" srcId="{9ABF0BC7-8E22-4248-A341-4F5C9353337D}" destId="{1297B412-CD11-472E-BD55-14856CB2FDC9}" srcOrd="1" destOrd="0" presId="urn:microsoft.com/office/officeart/2005/8/layout/list1"/>
    <dgm:cxn modelId="{708509C0-B438-4D05-A0C1-7F8111A1EE42}" type="presOf" srcId="{59CF06BE-1D9F-4763-81CB-947711C602FE}" destId="{4B344913-20D1-43A8-BE37-839DC04F7B4F}" srcOrd="0" destOrd="0" presId="urn:microsoft.com/office/officeart/2005/8/layout/list1"/>
    <dgm:cxn modelId="{D3C9326D-116E-49DB-86F3-B27EB449A63E}" srcId="{695695C4-EDC2-4880-9A95-FC6218682B43}" destId="{FEE4485B-A0F4-40D8-A8B9-060E8750A936}" srcOrd="1" destOrd="0" parTransId="{973FA069-7F90-4D9F-9A0E-020D1BAA530B}" sibTransId="{32F3A968-2ABF-490F-9DCB-3D34EA01578C}"/>
    <dgm:cxn modelId="{FD8D02CA-0A1E-4BDE-B193-9548C12CD4E4}" type="presOf" srcId="{17AAA631-D39B-4A64-A2EA-BD879FEE97B4}" destId="{6D34CED5-D0C5-429C-A0B9-95480DEEFAAE}" srcOrd="0" destOrd="0" presId="urn:microsoft.com/office/officeart/2005/8/layout/list1"/>
    <dgm:cxn modelId="{F2D90C00-9861-42A7-9B71-2CC0559FA3A5}" type="presOf" srcId="{17AAA631-D39B-4A64-A2EA-BD879FEE97B4}" destId="{5CEA2699-1A09-4EA2-999B-232B8F66115C}" srcOrd="1" destOrd="0" presId="urn:microsoft.com/office/officeart/2005/8/layout/list1"/>
    <dgm:cxn modelId="{77B3C6A8-0F8E-4671-B386-12F96940B455}" type="presOf" srcId="{695695C4-EDC2-4880-9A95-FC6218682B43}" destId="{9299C882-9E54-4143-BCEA-1E6B15AA4257}" srcOrd="0" destOrd="0" presId="urn:microsoft.com/office/officeart/2005/8/layout/list1"/>
    <dgm:cxn modelId="{1A08F93F-49B0-48FA-AFD1-16553C4D7720}" type="presOf" srcId="{6FB04C84-DCE4-4DD9-A737-5556D27B2C3F}" destId="{9BDD4883-D36D-471E-8021-AB6057C532C1}" srcOrd="0" destOrd="0" presId="urn:microsoft.com/office/officeart/2005/8/layout/list1"/>
    <dgm:cxn modelId="{2292FA20-F071-46B8-AC78-8281F93A44E3}" srcId="{695695C4-EDC2-4880-9A95-FC6218682B43}" destId="{59CF06BE-1D9F-4763-81CB-947711C602FE}" srcOrd="0" destOrd="0" parTransId="{3055B81A-B7BE-4F59-8EC0-7111456D0E21}" sibTransId="{8DC34900-FF7D-4848-9207-95D7884455AC}"/>
    <dgm:cxn modelId="{9BA69D98-CEC6-454B-A183-86109501A005}" type="presOf" srcId="{EEB84134-9CBF-4DB1-9214-328148E20FFC}" destId="{38A83245-26AD-4D22-B848-FE1C835E636F}" srcOrd="0" destOrd="0" presId="urn:microsoft.com/office/officeart/2005/8/layout/list1"/>
    <dgm:cxn modelId="{DA92CD4B-6FC7-4BFA-A05C-0C4E579DCB6A}" type="presOf" srcId="{E89079F2-9F10-4028-B86D-48C868D26D04}" destId="{45B2F241-24B5-44FD-81B3-34A427667CEE}" srcOrd="0" destOrd="0" presId="urn:microsoft.com/office/officeart/2005/8/layout/list1"/>
    <dgm:cxn modelId="{A07D84AF-06DD-47A3-8776-BAB3A10F1DBA}" type="presOf" srcId="{D111C0AA-5CE7-4B54-A7CE-E74D536A1AFE}" destId="{AC8395C7-192D-4F63-A5A5-0144BC3D8CD4}" srcOrd="0" destOrd="0" presId="urn:microsoft.com/office/officeart/2005/8/layout/list1"/>
    <dgm:cxn modelId="{7E7287DD-4DE3-48DD-BCE0-E3C9E273126B}" srcId="{695695C4-EDC2-4880-9A95-FC6218682B43}" destId="{EEB84134-9CBF-4DB1-9214-328148E20FFC}" srcOrd="8" destOrd="0" parTransId="{438FBE6E-B238-4BDD-A0FF-7996EF50BFF6}" sibTransId="{2FFD8261-12B2-4E75-A5BF-AF92CC24A841}"/>
    <dgm:cxn modelId="{685816E6-A029-470D-97AF-73DC79908936}" type="presOf" srcId="{6FB04C84-DCE4-4DD9-A737-5556D27B2C3F}" destId="{5AA95B6A-7D97-4519-9905-F8132137FEF9}" srcOrd="1" destOrd="0" presId="urn:microsoft.com/office/officeart/2005/8/layout/list1"/>
    <dgm:cxn modelId="{6D45F908-8D51-4CA8-8758-0BC1471BCFFD}" srcId="{695695C4-EDC2-4880-9A95-FC6218682B43}" destId="{7A19F712-AB21-477E-A904-37D0DE048706}" srcOrd="6" destOrd="0" parTransId="{726E1E90-1DE0-4BC9-A341-60782D857A07}" sibTransId="{2C9A6E13-3964-4DB8-B50F-828DBBF0EF94}"/>
    <dgm:cxn modelId="{6E8C23C5-8385-4015-A767-10E7F207ABDF}" type="presParOf" srcId="{9299C882-9E54-4143-BCEA-1E6B15AA4257}" destId="{E45F1C58-B38C-4DC3-A1B4-978EE7B943AE}" srcOrd="0" destOrd="0" presId="urn:microsoft.com/office/officeart/2005/8/layout/list1"/>
    <dgm:cxn modelId="{D937E9A5-AD44-40C4-9D12-C79854C10784}" type="presParOf" srcId="{E45F1C58-B38C-4DC3-A1B4-978EE7B943AE}" destId="{4B344913-20D1-43A8-BE37-839DC04F7B4F}" srcOrd="0" destOrd="0" presId="urn:microsoft.com/office/officeart/2005/8/layout/list1"/>
    <dgm:cxn modelId="{C8C2DC8C-A045-406C-8EBF-C2B6FFC83A07}" type="presParOf" srcId="{E45F1C58-B38C-4DC3-A1B4-978EE7B943AE}" destId="{B6D843C5-D5ED-431E-9709-E4B58C4BBAFA}" srcOrd="1" destOrd="0" presId="urn:microsoft.com/office/officeart/2005/8/layout/list1"/>
    <dgm:cxn modelId="{160A8A72-ED9A-4BBC-8AD9-87F9809172FD}" type="presParOf" srcId="{9299C882-9E54-4143-BCEA-1E6B15AA4257}" destId="{9EE99B25-59AB-4305-BDF6-DC5A1D8B2F4D}" srcOrd="1" destOrd="0" presId="urn:microsoft.com/office/officeart/2005/8/layout/list1"/>
    <dgm:cxn modelId="{ABFDA297-D847-47B4-A341-21609CD35F56}" type="presParOf" srcId="{9299C882-9E54-4143-BCEA-1E6B15AA4257}" destId="{571C536C-76F5-43BB-A09C-98E1298678ED}" srcOrd="2" destOrd="0" presId="urn:microsoft.com/office/officeart/2005/8/layout/list1"/>
    <dgm:cxn modelId="{09A927BA-E21B-47AC-B583-074FACAADCB6}" type="presParOf" srcId="{9299C882-9E54-4143-BCEA-1E6B15AA4257}" destId="{D13D0C3A-B41F-45F7-9FAB-47E488839EDB}" srcOrd="3" destOrd="0" presId="urn:microsoft.com/office/officeart/2005/8/layout/list1"/>
    <dgm:cxn modelId="{4BCAAF81-AC89-410C-9424-D3FF62537A4F}" type="presParOf" srcId="{9299C882-9E54-4143-BCEA-1E6B15AA4257}" destId="{96C4E093-ED56-41ED-993A-D7B033529B9D}" srcOrd="4" destOrd="0" presId="urn:microsoft.com/office/officeart/2005/8/layout/list1"/>
    <dgm:cxn modelId="{27096199-56F9-4104-A690-CC68096B22F1}" type="presParOf" srcId="{96C4E093-ED56-41ED-993A-D7B033529B9D}" destId="{2FAC715E-6B72-41FF-A0FF-2AB8B63D4325}" srcOrd="0" destOrd="0" presId="urn:microsoft.com/office/officeart/2005/8/layout/list1"/>
    <dgm:cxn modelId="{1C5B2A05-C783-435F-B72F-F3E850719941}" type="presParOf" srcId="{96C4E093-ED56-41ED-993A-D7B033529B9D}" destId="{51538B5A-DB41-4DB1-9A90-06A6CA5674B3}" srcOrd="1" destOrd="0" presId="urn:microsoft.com/office/officeart/2005/8/layout/list1"/>
    <dgm:cxn modelId="{0DBD746F-C203-4E7F-8DE4-9CAB432150A8}" type="presParOf" srcId="{9299C882-9E54-4143-BCEA-1E6B15AA4257}" destId="{6AE13A78-5FCF-40A3-86B9-0B98D5A46278}" srcOrd="5" destOrd="0" presId="urn:microsoft.com/office/officeart/2005/8/layout/list1"/>
    <dgm:cxn modelId="{8D069A56-E4DC-469E-9A60-41F0AE09D265}" type="presParOf" srcId="{9299C882-9E54-4143-BCEA-1E6B15AA4257}" destId="{A22F5E61-87D4-4BED-AE4A-6B3923F2C05A}" srcOrd="6" destOrd="0" presId="urn:microsoft.com/office/officeart/2005/8/layout/list1"/>
    <dgm:cxn modelId="{DFB33D7D-3227-4553-B017-ED6944868C0E}" type="presParOf" srcId="{9299C882-9E54-4143-BCEA-1E6B15AA4257}" destId="{D985F955-BB78-468C-9190-350578E35AEC}" srcOrd="7" destOrd="0" presId="urn:microsoft.com/office/officeart/2005/8/layout/list1"/>
    <dgm:cxn modelId="{E4742665-FCF9-44ED-8A39-B4ECC92BF09A}" type="presParOf" srcId="{9299C882-9E54-4143-BCEA-1E6B15AA4257}" destId="{0EF8CA3A-06BE-479C-AE47-8D1EB71EBDCB}" srcOrd="8" destOrd="0" presId="urn:microsoft.com/office/officeart/2005/8/layout/list1"/>
    <dgm:cxn modelId="{04642088-3DF1-403D-BF55-7CF9D8ED674B}" type="presParOf" srcId="{0EF8CA3A-06BE-479C-AE47-8D1EB71EBDCB}" destId="{387282B7-E6AF-4347-B503-3FB583D87AA6}" srcOrd="0" destOrd="0" presId="urn:microsoft.com/office/officeart/2005/8/layout/list1"/>
    <dgm:cxn modelId="{319FB5C1-F9DD-4C06-A60B-D1949977A451}" type="presParOf" srcId="{0EF8CA3A-06BE-479C-AE47-8D1EB71EBDCB}" destId="{1297B412-CD11-472E-BD55-14856CB2FDC9}" srcOrd="1" destOrd="0" presId="urn:microsoft.com/office/officeart/2005/8/layout/list1"/>
    <dgm:cxn modelId="{81EED446-FBB6-40A6-BC30-AF743E9D0A4E}" type="presParOf" srcId="{9299C882-9E54-4143-BCEA-1E6B15AA4257}" destId="{FCDE492E-C3E6-49A6-A45B-58D5280BF97E}" srcOrd="9" destOrd="0" presId="urn:microsoft.com/office/officeart/2005/8/layout/list1"/>
    <dgm:cxn modelId="{1648AE08-E676-4C1C-A0F5-A81C854AF2E8}" type="presParOf" srcId="{9299C882-9E54-4143-BCEA-1E6B15AA4257}" destId="{CEFA430E-8E39-44BC-B5C2-B2E44C53E79C}" srcOrd="10" destOrd="0" presId="urn:microsoft.com/office/officeart/2005/8/layout/list1"/>
    <dgm:cxn modelId="{372230DC-414D-421E-9DC0-8053AEDF8AEB}" type="presParOf" srcId="{9299C882-9E54-4143-BCEA-1E6B15AA4257}" destId="{84C3925A-6033-4BA4-BEA3-194606E8A063}" srcOrd="11" destOrd="0" presId="urn:microsoft.com/office/officeart/2005/8/layout/list1"/>
    <dgm:cxn modelId="{DC51678A-17CA-4F16-B807-DB480068E81C}" type="presParOf" srcId="{9299C882-9E54-4143-BCEA-1E6B15AA4257}" destId="{72492343-75F3-4D72-A622-27A8DEC3153A}" srcOrd="12" destOrd="0" presId="urn:microsoft.com/office/officeart/2005/8/layout/list1"/>
    <dgm:cxn modelId="{4C965EF7-26AD-46C9-A582-050B40EB1FD1}" type="presParOf" srcId="{72492343-75F3-4D72-A622-27A8DEC3153A}" destId="{AC8395C7-192D-4F63-A5A5-0144BC3D8CD4}" srcOrd="0" destOrd="0" presId="urn:microsoft.com/office/officeart/2005/8/layout/list1"/>
    <dgm:cxn modelId="{F33CB115-F72A-4FE7-9A95-78A4DA87B36F}" type="presParOf" srcId="{72492343-75F3-4D72-A622-27A8DEC3153A}" destId="{EC6F17DC-0B8F-49F4-B5CC-E66A795BE740}" srcOrd="1" destOrd="0" presId="urn:microsoft.com/office/officeart/2005/8/layout/list1"/>
    <dgm:cxn modelId="{1C3AD003-8694-419E-88B4-4C6340DBFF99}" type="presParOf" srcId="{9299C882-9E54-4143-BCEA-1E6B15AA4257}" destId="{E2397F6A-F0FB-4AA0-AA79-6CF96FBEC1B1}" srcOrd="13" destOrd="0" presId="urn:microsoft.com/office/officeart/2005/8/layout/list1"/>
    <dgm:cxn modelId="{32F2815C-8DCC-498D-8F1B-A1FF54856F43}" type="presParOf" srcId="{9299C882-9E54-4143-BCEA-1E6B15AA4257}" destId="{534ABCD2-A7A7-4A7D-B5E7-82137567B46B}" srcOrd="14" destOrd="0" presId="urn:microsoft.com/office/officeart/2005/8/layout/list1"/>
    <dgm:cxn modelId="{AC4D1DD7-6B64-4F24-9E95-55F32E87062C}" type="presParOf" srcId="{9299C882-9E54-4143-BCEA-1E6B15AA4257}" destId="{8E76C26C-B087-47D0-9262-E8523FC47F1A}" srcOrd="15" destOrd="0" presId="urn:microsoft.com/office/officeart/2005/8/layout/list1"/>
    <dgm:cxn modelId="{7B01E248-A392-4FB1-A362-17AE903EE038}" type="presParOf" srcId="{9299C882-9E54-4143-BCEA-1E6B15AA4257}" destId="{301074F7-84D6-42AB-AADC-1EF487C5ECF0}" srcOrd="16" destOrd="0" presId="urn:microsoft.com/office/officeart/2005/8/layout/list1"/>
    <dgm:cxn modelId="{EF67EFA0-B2AD-4CB5-A044-6B24ABE1E783}" type="presParOf" srcId="{301074F7-84D6-42AB-AADC-1EF487C5ECF0}" destId="{6D34CED5-D0C5-429C-A0B9-95480DEEFAAE}" srcOrd="0" destOrd="0" presId="urn:microsoft.com/office/officeart/2005/8/layout/list1"/>
    <dgm:cxn modelId="{9A7862B8-3CA2-4E01-8AC6-FDE4C444FE6C}" type="presParOf" srcId="{301074F7-84D6-42AB-AADC-1EF487C5ECF0}" destId="{5CEA2699-1A09-4EA2-999B-232B8F66115C}" srcOrd="1" destOrd="0" presId="urn:microsoft.com/office/officeart/2005/8/layout/list1"/>
    <dgm:cxn modelId="{CC2AB78B-EF99-4661-AC57-3571F4C300C5}" type="presParOf" srcId="{9299C882-9E54-4143-BCEA-1E6B15AA4257}" destId="{6D0817B1-90F0-4CBC-AD1A-6A0C0B793753}" srcOrd="17" destOrd="0" presId="urn:microsoft.com/office/officeart/2005/8/layout/list1"/>
    <dgm:cxn modelId="{87AB8F01-E84F-4C71-B689-7C7A758C283A}" type="presParOf" srcId="{9299C882-9E54-4143-BCEA-1E6B15AA4257}" destId="{CC861008-11BB-4004-8375-530669F88CBE}" srcOrd="18" destOrd="0" presId="urn:microsoft.com/office/officeart/2005/8/layout/list1"/>
    <dgm:cxn modelId="{7907F531-3C69-43E3-A9C1-EA3FABCE9F12}" type="presParOf" srcId="{9299C882-9E54-4143-BCEA-1E6B15AA4257}" destId="{7E9B76BC-8417-40C6-A840-35718019CF6F}" srcOrd="19" destOrd="0" presId="urn:microsoft.com/office/officeart/2005/8/layout/list1"/>
    <dgm:cxn modelId="{CC447AAC-73E8-41C4-A532-DD85221EF9A9}" type="presParOf" srcId="{9299C882-9E54-4143-BCEA-1E6B15AA4257}" destId="{B50320C2-9D5D-4850-8100-74CDEAD76831}" srcOrd="20" destOrd="0" presId="urn:microsoft.com/office/officeart/2005/8/layout/list1"/>
    <dgm:cxn modelId="{D7756D6D-57E3-47E5-AB80-464F50216AF4}" type="presParOf" srcId="{B50320C2-9D5D-4850-8100-74CDEAD76831}" destId="{45B2F241-24B5-44FD-81B3-34A427667CEE}" srcOrd="0" destOrd="0" presId="urn:microsoft.com/office/officeart/2005/8/layout/list1"/>
    <dgm:cxn modelId="{0CC75D8F-7873-4673-8A0B-F19C3C1C0B51}" type="presParOf" srcId="{B50320C2-9D5D-4850-8100-74CDEAD76831}" destId="{40B5FD34-E120-4B7D-B785-0AF8805DFB21}" srcOrd="1" destOrd="0" presId="urn:microsoft.com/office/officeart/2005/8/layout/list1"/>
    <dgm:cxn modelId="{2780DC9F-8B26-48B4-9347-97FD4D0834E0}" type="presParOf" srcId="{9299C882-9E54-4143-BCEA-1E6B15AA4257}" destId="{AE1D800D-BF56-41BD-B2C6-9AEEECFCF3B9}" srcOrd="21" destOrd="0" presId="urn:microsoft.com/office/officeart/2005/8/layout/list1"/>
    <dgm:cxn modelId="{17451547-1537-47DD-A1DA-603AECB78E8A}" type="presParOf" srcId="{9299C882-9E54-4143-BCEA-1E6B15AA4257}" destId="{43EE84D5-5503-46D4-B6DA-85C115F3E480}" srcOrd="22" destOrd="0" presId="urn:microsoft.com/office/officeart/2005/8/layout/list1"/>
    <dgm:cxn modelId="{2004205A-4F84-45D8-BC6E-0214B48F7920}" type="presParOf" srcId="{9299C882-9E54-4143-BCEA-1E6B15AA4257}" destId="{1000E366-765E-443C-92D5-8848CD5AB9E5}" srcOrd="23" destOrd="0" presId="urn:microsoft.com/office/officeart/2005/8/layout/list1"/>
    <dgm:cxn modelId="{B4FE7C8C-DB25-4E8B-A9A6-374C3078C5D1}" type="presParOf" srcId="{9299C882-9E54-4143-BCEA-1E6B15AA4257}" destId="{604F3C81-58DB-4EDA-83E4-1CC5C4A32C16}" srcOrd="24" destOrd="0" presId="urn:microsoft.com/office/officeart/2005/8/layout/list1"/>
    <dgm:cxn modelId="{51622F11-1443-4B78-BA8F-1FD4F44B04CE}" type="presParOf" srcId="{604F3C81-58DB-4EDA-83E4-1CC5C4A32C16}" destId="{20D35F5F-6F99-4D38-9E11-CF0EA27443FC}" srcOrd="0" destOrd="0" presId="urn:microsoft.com/office/officeart/2005/8/layout/list1"/>
    <dgm:cxn modelId="{A5691E6D-2252-4103-B586-5BD2AA9EC696}" type="presParOf" srcId="{604F3C81-58DB-4EDA-83E4-1CC5C4A32C16}" destId="{53BF82D1-D666-4B64-A4F4-3FF32DD86182}" srcOrd="1" destOrd="0" presId="urn:microsoft.com/office/officeart/2005/8/layout/list1"/>
    <dgm:cxn modelId="{3001A6B4-5C61-445B-9A53-2D578EDF8A66}" type="presParOf" srcId="{9299C882-9E54-4143-BCEA-1E6B15AA4257}" destId="{E17A0FA8-0366-4E0B-A431-5194BFFC5FB3}" srcOrd="25" destOrd="0" presId="urn:microsoft.com/office/officeart/2005/8/layout/list1"/>
    <dgm:cxn modelId="{A70E3FC7-5068-4EDC-A15E-4EFDEB8C53C7}" type="presParOf" srcId="{9299C882-9E54-4143-BCEA-1E6B15AA4257}" destId="{9580F75A-9C61-4C1C-8A91-570231947F73}" srcOrd="26" destOrd="0" presId="urn:microsoft.com/office/officeart/2005/8/layout/list1"/>
    <dgm:cxn modelId="{499FEE6D-6CA4-4489-8F49-7AE4B0FAF99C}" type="presParOf" srcId="{9299C882-9E54-4143-BCEA-1E6B15AA4257}" destId="{2C05AAB3-BF9D-4922-A6B2-D730D1D8A46E}" srcOrd="27" destOrd="0" presId="urn:microsoft.com/office/officeart/2005/8/layout/list1"/>
    <dgm:cxn modelId="{62BD6C01-37B4-4039-AF98-19BB78320026}" type="presParOf" srcId="{9299C882-9E54-4143-BCEA-1E6B15AA4257}" destId="{7455378B-714D-4E90-942A-B26C764F1ECB}" srcOrd="28" destOrd="0" presId="urn:microsoft.com/office/officeart/2005/8/layout/list1"/>
    <dgm:cxn modelId="{5FC2CF07-069D-469B-8DA6-746CFF1DF18C}" type="presParOf" srcId="{7455378B-714D-4E90-942A-B26C764F1ECB}" destId="{9BDD4883-D36D-471E-8021-AB6057C532C1}" srcOrd="0" destOrd="0" presId="urn:microsoft.com/office/officeart/2005/8/layout/list1"/>
    <dgm:cxn modelId="{A1139F5B-FCCA-4198-83ED-4FEE7EF37908}" type="presParOf" srcId="{7455378B-714D-4E90-942A-B26C764F1ECB}" destId="{5AA95B6A-7D97-4519-9905-F8132137FEF9}" srcOrd="1" destOrd="0" presId="urn:microsoft.com/office/officeart/2005/8/layout/list1"/>
    <dgm:cxn modelId="{9D5E248C-7BF6-4586-849A-93EBAD324102}" type="presParOf" srcId="{9299C882-9E54-4143-BCEA-1E6B15AA4257}" destId="{E4B96D2F-D5F5-4D1A-A3D4-98224AD9D3B1}" srcOrd="29" destOrd="0" presId="urn:microsoft.com/office/officeart/2005/8/layout/list1"/>
    <dgm:cxn modelId="{27B24259-BB9C-4938-93AF-A67ECB9BDC1C}" type="presParOf" srcId="{9299C882-9E54-4143-BCEA-1E6B15AA4257}" destId="{EA230A81-CF27-4D63-8C8E-E2DE6CBFD07E}" srcOrd="30" destOrd="0" presId="urn:microsoft.com/office/officeart/2005/8/layout/list1"/>
    <dgm:cxn modelId="{DB9C787D-A12C-4660-B659-1649A61B63C0}" type="presParOf" srcId="{9299C882-9E54-4143-BCEA-1E6B15AA4257}" destId="{82F1A545-3A68-4DE0-AC40-0042BEC90AE6}" srcOrd="31" destOrd="0" presId="urn:microsoft.com/office/officeart/2005/8/layout/list1"/>
    <dgm:cxn modelId="{B1D21C41-1903-433A-9B85-DB5F00F70A2E}" type="presParOf" srcId="{9299C882-9E54-4143-BCEA-1E6B15AA4257}" destId="{6B44F0C8-EE74-4602-BA45-862E608F4B3D}" srcOrd="32" destOrd="0" presId="urn:microsoft.com/office/officeart/2005/8/layout/list1"/>
    <dgm:cxn modelId="{34C7DD20-8107-4296-B249-791AB452662E}" type="presParOf" srcId="{6B44F0C8-EE74-4602-BA45-862E608F4B3D}" destId="{38A83245-26AD-4D22-B848-FE1C835E636F}" srcOrd="0" destOrd="0" presId="urn:microsoft.com/office/officeart/2005/8/layout/list1"/>
    <dgm:cxn modelId="{90C72102-C459-4293-BDBB-2893E3DE7353}" type="presParOf" srcId="{6B44F0C8-EE74-4602-BA45-862E608F4B3D}" destId="{C49E9554-1658-4892-85C2-904BA3F40220}" srcOrd="1" destOrd="0" presId="urn:microsoft.com/office/officeart/2005/8/layout/list1"/>
    <dgm:cxn modelId="{5B84B18D-9CB0-45BC-B3E7-843A6C421331}" type="presParOf" srcId="{9299C882-9E54-4143-BCEA-1E6B15AA4257}" destId="{0CC40F61-E00C-43E8-B9F5-A7E3371AE9ED}" srcOrd="33" destOrd="0" presId="urn:microsoft.com/office/officeart/2005/8/layout/list1"/>
    <dgm:cxn modelId="{C383AEF8-AE49-4153-8958-25032BFC8304}" type="presParOf" srcId="{9299C882-9E54-4143-BCEA-1E6B15AA4257}" destId="{9A6212CF-03C8-4628-A90D-7C1B5F9A24B2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5695C4-EDC2-4880-9A95-FC6218682B43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59CF06BE-1D9F-4763-81CB-947711C602FE}">
      <dgm:prSet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ea typeface="Times New Roman"/>
              <a:cs typeface="Cordia New" pitchFamily="34" charset="-34"/>
            </a:rPr>
            <a:t>เป็นหน่วยงานกลางในการจัดให้ผู้ประกอบการที่ผลิตกับที่ใช้มาเจอกัน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3055B81A-B7BE-4F59-8EC0-7111456D0E21}" type="parTrans" cxnId="{2292FA20-F071-46B8-AC78-8281F93A44E3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8DC34900-FF7D-4848-9207-95D7884455AC}" type="sibTrans" cxnId="{2292FA20-F071-46B8-AC78-8281F93A44E3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E89079F2-9F10-4028-B86D-48C868D26D04}">
      <dgm:prSet custT="1"/>
      <dgm:spPr/>
      <dgm:t>
        <a:bodyPr/>
        <a:lstStyle/>
        <a:p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การติดตามผลงานที่ดำเนินการแล้วว่าพัฒนาต่ออีกได้หรือไม่ เพื่อสนับสนุนโครงการที่มีศักยภาพต่อเนื่อง และช่วยเหลือโครงการที่มีปัญหา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EAF39230-8A6C-4963-9383-A0D784762E91}" type="sibTrans" cxnId="{974B2FEB-C379-4648-B8CF-CCD4AA11E5BC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B5E7B207-6632-463E-B7F7-2B5CAFA195EC}" type="parTrans" cxnId="{974B2FEB-C379-4648-B8CF-CCD4AA11E5BC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17AAA631-D39B-4A64-A2EA-BD879FEE97B4}">
      <dgm:prSet custT="1"/>
      <dgm:spPr/>
      <dgm:t>
        <a:bodyPr/>
        <a:lstStyle/>
        <a:p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การสร้างความเข้าใจและเผยแพร่ข้อมูลทางเทคโนโลยี โดยเน้นกลุ่มอุตสาหกรรมที่สำคัญ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4D8B6E37-709E-4427-9C7D-F432579809E4}" type="sibTrans" cxnId="{DF904F34-8DFF-477D-9A9D-6443AA866E08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31FA00AA-C86E-40FB-9E8E-DF3BECF68471}" type="parTrans" cxnId="{DF904F34-8DFF-477D-9A9D-6443AA866E08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D111C0AA-5CE7-4B54-A7CE-E74D536A1AFE}">
      <dgm:prSet custT="1"/>
      <dgm:spPr/>
      <dgm:t>
        <a:bodyPr/>
        <a:lstStyle/>
        <a:p>
          <a:pPr rtl="0"/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การจัดทำทำเนียบรายชื่อนักวิจัย นักเทคโนโลยี ผู้ประกอบการและภาครัฐที่มีอยู่ เพื่อเป็นช่องทางในการสร้างหรือขยายตลาด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F22A4074-11A8-4D76-8524-B7265871F995}" type="sibTrans" cxnId="{05736FF4-432A-414B-8499-D8ED01F083F9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C2BC9AD2-58DA-4C47-A64C-40450BE05CB6}" type="parTrans" cxnId="{05736FF4-432A-414B-8499-D8ED01F083F9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9ABF0BC7-8E22-4248-A341-4F5C9353337D}">
      <dgm:prSet custT="1"/>
      <dgm:spPr/>
      <dgm:t>
        <a:bodyPr/>
        <a:lstStyle/>
        <a:p>
          <a:pPr rtl="0"/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การสร้างเวทีในการนำเสนอผลงาน หรือการจัดงานประกวดผลงาน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416959A0-5D2B-4656-98C0-91883ECF7519}" type="sibTrans" cxnId="{DD428A72-1A9C-4436-BEA8-66963D921001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6ADD96ED-C89E-462F-87AA-5E422D1CF2AB}" type="parTrans" cxnId="{DD428A72-1A9C-4436-BEA8-66963D921001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FEE4485B-A0F4-40D8-A8B9-060E8750A936}">
      <dgm:prSet custT="1"/>
      <dgm:spPr/>
      <dgm:t>
        <a:bodyPr/>
        <a:lstStyle/>
        <a:p>
          <a:pPr rtl="0"/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การส่งเสริมการทดลองใช้ผลงานต้นแบบ โดยการสร้างความร่วมมือองค์กรหรือผู้ประกอบการที่มีการใช้อยู่แล้วหรือต้องการใช้</a:t>
          </a:r>
          <a:endParaRPr lang="th-TH" sz="2000" b="1" dirty="0">
            <a:latin typeface="Cordia New" pitchFamily="34" charset="-34"/>
            <a:cs typeface="Cordia New" pitchFamily="34" charset="-34"/>
          </a:endParaRPr>
        </a:p>
      </dgm:t>
    </dgm:pt>
    <dgm:pt modelId="{32F3A968-2ABF-490F-9DCB-3D34EA01578C}" type="sibTrans" cxnId="{D3C9326D-116E-49DB-86F3-B27EB449A63E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973FA069-7F90-4D9F-9A0E-020D1BAA530B}" type="parTrans" cxnId="{D3C9326D-116E-49DB-86F3-B27EB449A63E}">
      <dgm:prSet/>
      <dgm:spPr/>
      <dgm:t>
        <a:bodyPr/>
        <a:lstStyle/>
        <a:p>
          <a:endParaRPr lang="th-TH" sz="2000" b="1">
            <a:latin typeface="Cordia New" pitchFamily="34" charset="-34"/>
            <a:cs typeface="Cordia New" pitchFamily="34" charset="-34"/>
          </a:endParaRPr>
        </a:p>
      </dgm:t>
    </dgm:pt>
    <dgm:pt modelId="{9299C882-9E54-4143-BCEA-1E6B15AA4257}" type="pres">
      <dgm:prSet presAssocID="{695695C4-EDC2-4880-9A95-FC6218682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45F1C58-B38C-4DC3-A1B4-978EE7B943AE}" type="pres">
      <dgm:prSet presAssocID="{59CF06BE-1D9F-4763-81CB-947711C602FE}" presName="parentLin" presStyleCnt="0"/>
      <dgm:spPr/>
    </dgm:pt>
    <dgm:pt modelId="{4B344913-20D1-43A8-BE37-839DC04F7B4F}" type="pres">
      <dgm:prSet presAssocID="{59CF06BE-1D9F-4763-81CB-947711C602FE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B6D843C5-D5ED-431E-9709-E4B58C4BBAFA}" type="pres">
      <dgm:prSet presAssocID="{59CF06BE-1D9F-4763-81CB-947711C602FE}" presName="parentText" presStyleLbl="node1" presStyleIdx="0" presStyleCnt="6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E99B25-59AB-4305-BDF6-DC5A1D8B2F4D}" type="pres">
      <dgm:prSet presAssocID="{59CF06BE-1D9F-4763-81CB-947711C602FE}" presName="negativeSpace" presStyleCnt="0"/>
      <dgm:spPr/>
    </dgm:pt>
    <dgm:pt modelId="{571C536C-76F5-43BB-A09C-98E1298678ED}" type="pres">
      <dgm:prSet presAssocID="{59CF06BE-1D9F-4763-81CB-947711C602FE}" presName="childText" presStyleLbl="conFgAcc1" presStyleIdx="0" presStyleCnt="6">
        <dgm:presLayoutVars>
          <dgm:bulletEnabled val="1"/>
        </dgm:presLayoutVars>
      </dgm:prSet>
      <dgm:spPr/>
    </dgm:pt>
    <dgm:pt modelId="{D13D0C3A-B41F-45F7-9FAB-47E488839EDB}" type="pres">
      <dgm:prSet presAssocID="{8DC34900-FF7D-4848-9207-95D7884455AC}" presName="spaceBetweenRectangles" presStyleCnt="0"/>
      <dgm:spPr/>
    </dgm:pt>
    <dgm:pt modelId="{96C4E093-ED56-41ED-993A-D7B033529B9D}" type="pres">
      <dgm:prSet presAssocID="{FEE4485B-A0F4-40D8-A8B9-060E8750A936}" presName="parentLin" presStyleCnt="0"/>
      <dgm:spPr/>
    </dgm:pt>
    <dgm:pt modelId="{2FAC715E-6B72-41FF-A0FF-2AB8B63D4325}" type="pres">
      <dgm:prSet presAssocID="{FEE4485B-A0F4-40D8-A8B9-060E8750A936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51538B5A-DB41-4DB1-9A90-06A6CA5674B3}" type="pres">
      <dgm:prSet presAssocID="{FEE4485B-A0F4-40D8-A8B9-060E8750A936}" presName="parentText" presStyleLbl="node1" presStyleIdx="1" presStyleCnt="6" custScaleX="129813" custScaleY="106710" custLinFactNeighborX="-13043" custLinFactNeighborY="591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E13A78-5FCF-40A3-86B9-0B98D5A46278}" type="pres">
      <dgm:prSet presAssocID="{FEE4485B-A0F4-40D8-A8B9-060E8750A936}" presName="negativeSpace" presStyleCnt="0"/>
      <dgm:spPr/>
    </dgm:pt>
    <dgm:pt modelId="{A22F5E61-87D4-4BED-AE4A-6B3923F2C05A}" type="pres">
      <dgm:prSet presAssocID="{FEE4485B-A0F4-40D8-A8B9-060E8750A936}" presName="childText" presStyleLbl="conFgAcc1" presStyleIdx="1" presStyleCnt="6">
        <dgm:presLayoutVars>
          <dgm:bulletEnabled val="1"/>
        </dgm:presLayoutVars>
      </dgm:prSet>
      <dgm:spPr/>
    </dgm:pt>
    <dgm:pt modelId="{D985F955-BB78-468C-9190-350578E35AEC}" type="pres">
      <dgm:prSet presAssocID="{32F3A968-2ABF-490F-9DCB-3D34EA01578C}" presName="spaceBetweenRectangles" presStyleCnt="0"/>
      <dgm:spPr/>
    </dgm:pt>
    <dgm:pt modelId="{0EF8CA3A-06BE-479C-AE47-8D1EB71EBDCB}" type="pres">
      <dgm:prSet presAssocID="{9ABF0BC7-8E22-4248-A341-4F5C9353337D}" presName="parentLin" presStyleCnt="0"/>
      <dgm:spPr/>
    </dgm:pt>
    <dgm:pt modelId="{387282B7-E6AF-4347-B503-3FB583D87AA6}" type="pres">
      <dgm:prSet presAssocID="{9ABF0BC7-8E22-4248-A341-4F5C9353337D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1297B412-CD11-472E-BD55-14856CB2FDC9}" type="pres">
      <dgm:prSet presAssocID="{9ABF0BC7-8E22-4248-A341-4F5C9353337D}" presName="parentText" presStyleLbl="node1" presStyleIdx="2" presStyleCnt="6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DE492E-C3E6-49A6-A45B-58D5280BF97E}" type="pres">
      <dgm:prSet presAssocID="{9ABF0BC7-8E22-4248-A341-4F5C9353337D}" presName="negativeSpace" presStyleCnt="0"/>
      <dgm:spPr/>
    </dgm:pt>
    <dgm:pt modelId="{CEFA430E-8E39-44BC-B5C2-B2E44C53E79C}" type="pres">
      <dgm:prSet presAssocID="{9ABF0BC7-8E22-4248-A341-4F5C9353337D}" presName="childText" presStyleLbl="conFgAcc1" presStyleIdx="2" presStyleCnt="6">
        <dgm:presLayoutVars>
          <dgm:bulletEnabled val="1"/>
        </dgm:presLayoutVars>
      </dgm:prSet>
      <dgm:spPr/>
    </dgm:pt>
    <dgm:pt modelId="{84C3925A-6033-4BA4-BEA3-194606E8A063}" type="pres">
      <dgm:prSet presAssocID="{416959A0-5D2B-4656-98C0-91883ECF7519}" presName="spaceBetweenRectangles" presStyleCnt="0"/>
      <dgm:spPr/>
    </dgm:pt>
    <dgm:pt modelId="{72492343-75F3-4D72-A622-27A8DEC3153A}" type="pres">
      <dgm:prSet presAssocID="{D111C0AA-5CE7-4B54-A7CE-E74D536A1AFE}" presName="parentLin" presStyleCnt="0"/>
      <dgm:spPr/>
    </dgm:pt>
    <dgm:pt modelId="{AC8395C7-192D-4F63-A5A5-0144BC3D8CD4}" type="pres">
      <dgm:prSet presAssocID="{D111C0AA-5CE7-4B54-A7CE-E74D536A1AFE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EC6F17DC-0B8F-49F4-B5CC-E66A795BE740}" type="pres">
      <dgm:prSet presAssocID="{D111C0AA-5CE7-4B54-A7CE-E74D536A1AFE}" presName="parentText" presStyleLbl="node1" presStyleIdx="3" presStyleCnt="6" custScaleX="129813" custScaleY="106710" custLinFactNeighborX="-13043" custLinFactNeighborY="19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397F6A-F0FB-4AA0-AA79-6CF96FBEC1B1}" type="pres">
      <dgm:prSet presAssocID="{D111C0AA-5CE7-4B54-A7CE-E74D536A1AFE}" presName="negativeSpace" presStyleCnt="0"/>
      <dgm:spPr/>
    </dgm:pt>
    <dgm:pt modelId="{534ABCD2-A7A7-4A7D-B5E7-82137567B46B}" type="pres">
      <dgm:prSet presAssocID="{D111C0AA-5CE7-4B54-A7CE-E74D536A1AFE}" presName="childText" presStyleLbl="conFgAcc1" presStyleIdx="3" presStyleCnt="6">
        <dgm:presLayoutVars>
          <dgm:bulletEnabled val="1"/>
        </dgm:presLayoutVars>
      </dgm:prSet>
      <dgm:spPr/>
    </dgm:pt>
    <dgm:pt modelId="{8E76C26C-B087-47D0-9262-E8523FC47F1A}" type="pres">
      <dgm:prSet presAssocID="{F22A4074-11A8-4D76-8524-B7265871F995}" presName="spaceBetweenRectangles" presStyleCnt="0"/>
      <dgm:spPr/>
    </dgm:pt>
    <dgm:pt modelId="{301074F7-84D6-42AB-AADC-1EF487C5ECF0}" type="pres">
      <dgm:prSet presAssocID="{17AAA631-D39B-4A64-A2EA-BD879FEE97B4}" presName="parentLin" presStyleCnt="0"/>
      <dgm:spPr/>
    </dgm:pt>
    <dgm:pt modelId="{6D34CED5-D0C5-429C-A0B9-95480DEEFAAE}" type="pres">
      <dgm:prSet presAssocID="{17AAA631-D39B-4A64-A2EA-BD879FEE97B4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5CEA2699-1A09-4EA2-999B-232B8F66115C}" type="pres">
      <dgm:prSet presAssocID="{17AAA631-D39B-4A64-A2EA-BD879FEE97B4}" presName="parentText" presStyleLbl="node1" presStyleIdx="4" presStyleCnt="6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0817B1-90F0-4CBC-AD1A-6A0C0B793753}" type="pres">
      <dgm:prSet presAssocID="{17AAA631-D39B-4A64-A2EA-BD879FEE97B4}" presName="negativeSpace" presStyleCnt="0"/>
      <dgm:spPr/>
    </dgm:pt>
    <dgm:pt modelId="{CC861008-11BB-4004-8375-530669F88CBE}" type="pres">
      <dgm:prSet presAssocID="{17AAA631-D39B-4A64-A2EA-BD879FEE97B4}" presName="childText" presStyleLbl="conFgAcc1" presStyleIdx="4" presStyleCnt="6">
        <dgm:presLayoutVars>
          <dgm:bulletEnabled val="1"/>
        </dgm:presLayoutVars>
      </dgm:prSet>
      <dgm:spPr/>
    </dgm:pt>
    <dgm:pt modelId="{7E9B76BC-8417-40C6-A840-35718019CF6F}" type="pres">
      <dgm:prSet presAssocID="{4D8B6E37-709E-4427-9C7D-F432579809E4}" presName="spaceBetweenRectangles" presStyleCnt="0"/>
      <dgm:spPr/>
    </dgm:pt>
    <dgm:pt modelId="{B50320C2-9D5D-4850-8100-74CDEAD76831}" type="pres">
      <dgm:prSet presAssocID="{E89079F2-9F10-4028-B86D-48C868D26D04}" presName="parentLin" presStyleCnt="0"/>
      <dgm:spPr/>
    </dgm:pt>
    <dgm:pt modelId="{45B2F241-24B5-44FD-81B3-34A427667CEE}" type="pres">
      <dgm:prSet presAssocID="{E89079F2-9F10-4028-B86D-48C868D26D04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40B5FD34-E120-4B7D-B785-0AF8805DFB21}" type="pres">
      <dgm:prSet presAssocID="{E89079F2-9F10-4028-B86D-48C868D26D04}" presName="parentText" presStyleLbl="node1" presStyleIdx="5" presStyleCnt="6" custScaleX="129813" custScaleY="106710" custLinFactNeighborX="4348" custLinFactNeighborY="1655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1D800D-BF56-41BD-B2C6-9AEEECFCF3B9}" type="pres">
      <dgm:prSet presAssocID="{E89079F2-9F10-4028-B86D-48C868D26D04}" presName="negativeSpace" presStyleCnt="0"/>
      <dgm:spPr/>
    </dgm:pt>
    <dgm:pt modelId="{43EE84D5-5503-46D4-B6DA-85C115F3E480}" type="pres">
      <dgm:prSet presAssocID="{E89079F2-9F10-4028-B86D-48C868D26D0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02AA2E9-A4DE-4A6E-BBBE-F31F6CECC047}" type="presOf" srcId="{FEE4485B-A0F4-40D8-A8B9-060E8750A936}" destId="{2FAC715E-6B72-41FF-A0FF-2AB8B63D4325}" srcOrd="0" destOrd="0" presId="urn:microsoft.com/office/officeart/2005/8/layout/list1"/>
    <dgm:cxn modelId="{016F9132-ED62-45AE-9C7A-9AB025ED0521}" type="presOf" srcId="{D111C0AA-5CE7-4B54-A7CE-E74D536A1AFE}" destId="{EC6F17DC-0B8F-49F4-B5CC-E66A795BE740}" srcOrd="1" destOrd="0" presId="urn:microsoft.com/office/officeart/2005/8/layout/list1"/>
    <dgm:cxn modelId="{DF904F34-8DFF-477D-9A9D-6443AA866E08}" srcId="{695695C4-EDC2-4880-9A95-FC6218682B43}" destId="{17AAA631-D39B-4A64-A2EA-BD879FEE97B4}" srcOrd="4" destOrd="0" parTransId="{31FA00AA-C86E-40FB-9E8E-DF3BECF68471}" sibTransId="{4D8B6E37-709E-4427-9C7D-F432579809E4}"/>
    <dgm:cxn modelId="{DD428A72-1A9C-4436-BEA8-66963D921001}" srcId="{695695C4-EDC2-4880-9A95-FC6218682B43}" destId="{9ABF0BC7-8E22-4248-A341-4F5C9353337D}" srcOrd="2" destOrd="0" parTransId="{6ADD96ED-C89E-462F-87AA-5E422D1CF2AB}" sibTransId="{416959A0-5D2B-4656-98C0-91883ECF7519}"/>
    <dgm:cxn modelId="{2292FA20-F071-46B8-AC78-8281F93A44E3}" srcId="{695695C4-EDC2-4880-9A95-FC6218682B43}" destId="{59CF06BE-1D9F-4763-81CB-947711C602FE}" srcOrd="0" destOrd="0" parTransId="{3055B81A-B7BE-4F59-8EC0-7111456D0E21}" sibTransId="{8DC34900-FF7D-4848-9207-95D7884455AC}"/>
    <dgm:cxn modelId="{05736FF4-432A-414B-8499-D8ED01F083F9}" srcId="{695695C4-EDC2-4880-9A95-FC6218682B43}" destId="{D111C0AA-5CE7-4B54-A7CE-E74D536A1AFE}" srcOrd="3" destOrd="0" parTransId="{C2BC9AD2-58DA-4C47-A64C-40450BE05CB6}" sibTransId="{F22A4074-11A8-4D76-8524-B7265871F995}"/>
    <dgm:cxn modelId="{3D4911D3-5354-45C6-8EDA-F035AF03908A}" type="presOf" srcId="{59CF06BE-1D9F-4763-81CB-947711C602FE}" destId="{B6D843C5-D5ED-431E-9709-E4B58C4BBAFA}" srcOrd="1" destOrd="0" presId="urn:microsoft.com/office/officeart/2005/8/layout/list1"/>
    <dgm:cxn modelId="{1FC1C231-7254-420A-89CC-2D238CD69E92}" type="presOf" srcId="{9ABF0BC7-8E22-4248-A341-4F5C9353337D}" destId="{1297B412-CD11-472E-BD55-14856CB2FDC9}" srcOrd="1" destOrd="0" presId="urn:microsoft.com/office/officeart/2005/8/layout/list1"/>
    <dgm:cxn modelId="{868D0AA0-6D1F-4F8C-A761-D7148EE9519F}" type="presOf" srcId="{E89079F2-9F10-4028-B86D-48C868D26D04}" destId="{40B5FD34-E120-4B7D-B785-0AF8805DFB21}" srcOrd="1" destOrd="0" presId="urn:microsoft.com/office/officeart/2005/8/layout/list1"/>
    <dgm:cxn modelId="{21AC3BE8-90F8-49EF-9DA2-DA6B4860C302}" type="presOf" srcId="{17AAA631-D39B-4A64-A2EA-BD879FEE97B4}" destId="{5CEA2699-1A09-4EA2-999B-232B8F66115C}" srcOrd="1" destOrd="0" presId="urn:microsoft.com/office/officeart/2005/8/layout/list1"/>
    <dgm:cxn modelId="{AF17ED20-8013-4429-849C-51F0E3CCB36B}" type="presOf" srcId="{FEE4485B-A0F4-40D8-A8B9-060E8750A936}" destId="{51538B5A-DB41-4DB1-9A90-06A6CA5674B3}" srcOrd="1" destOrd="0" presId="urn:microsoft.com/office/officeart/2005/8/layout/list1"/>
    <dgm:cxn modelId="{8CD3FF26-CCC6-440F-A371-5F9E6D6C6042}" type="presOf" srcId="{695695C4-EDC2-4880-9A95-FC6218682B43}" destId="{9299C882-9E54-4143-BCEA-1E6B15AA4257}" srcOrd="0" destOrd="0" presId="urn:microsoft.com/office/officeart/2005/8/layout/list1"/>
    <dgm:cxn modelId="{AF3BB893-9E56-4B12-8796-2C72D5B2A93C}" type="presOf" srcId="{9ABF0BC7-8E22-4248-A341-4F5C9353337D}" destId="{387282B7-E6AF-4347-B503-3FB583D87AA6}" srcOrd="0" destOrd="0" presId="urn:microsoft.com/office/officeart/2005/8/layout/list1"/>
    <dgm:cxn modelId="{1D886881-F162-49ED-BD5E-C9B7579E9A55}" type="presOf" srcId="{59CF06BE-1D9F-4763-81CB-947711C602FE}" destId="{4B344913-20D1-43A8-BE37-839DC04F7B4F}" srcOrd="0" destOrd="0" presId="urn:microsoft.com/office/officeart/2005/8/layout/list1"/>
    <dgm:cxn modelId="{D3C9326D-116E-49DB-86F3-B27EB449A63E}" srcId="{695695C4-EDC2-4880-9A95-FC6218682B43}" destId="{FEE4485B-A0F4-40D8-A8B9-060E8750A936}" srcOrd="1" destOrd="0" parTransId="{973FA069-7F90-4D9F-9A0E-020D1BAA530B}" sibTransId="{32F3A968-2ABF-490F-9DCB-3D34EA01578C}"/>
    <dgm:cxn modelId="{1AF66F00-D46D-4242-8C11-0142B282EA74}" type="presOf" srcId="{D111C0AA-5CE7-4B54-A7CE-E74D536A1AFE}" destId="{AC8395C7-192D-4F63-A5A5-0144BC3D8CD4}" srcOrd="0" destOrd="0" presId="urn:microsoft.com/office/officeart/2005/8/layout/list1"/>
    <dgm:cxn modelId="{7F0C1C28-236E-42EC-B0C5-97DF2FCDA096}" type="presOf" srcId="{E89079F2-9F10-4028-B86D-48C868D26D04}" destId="{45B2F241-24B5-44FD-81B3-34A427667CEE}" srcOrd="0" destOrd="0" presId="urn:microsoft.com/office/officeart/2005/8/layout/list1"/>
    <dgm:cxn modelId="{11AEA5FB-C2D4-42C8-97C2-3A430662CD8F}" type="presOf" srcId="{17AAA631-D39B-4A64-A2EA-BD879FEE97B4}" destId="{6D34CED5-D0C5-429C-A0B9-95480DEEFAAE}" srcOrd="0" destOrd="0" presId="urn:microsoft.com/office/officeart/2005/8/layout/list1"/>
    <dgm:cxn modelId="{974B2FEB-C379-4648-B8CF-CCD4AA11E5BC}" srcId="{695695C4-EDC2-4880-9A95-FC6218682B43}" destId="{E89079F2-9F10-4028-B86D-48C868D26D04}" srcOrd="5" destOrd="0" parTransId="{B5E7B207-6632-463E-B7F7-2B5CAFA195EC}" sibTransId="{EAF39230-8A6C-4963-9383-A0D784762E91}"/>
    <dgm:cxn modelId="{997613C3-1715-402D-B8E3-80923B57BA7E}" type="presParOf" srcId="{9299C882-9E54-4143-BCEA-1E6B15AA4257}" destId="{E45F1C58-B38C-4DC3-A1B4-978EE7B943AE}" srcOrd="0" destOrd="0" presId="urn:microsoft.com/office/officeart/2005/8/layout/list1"/>
    <dgm:cxn modelId="{795B53B6-D0C7-4C52-B653-828C0B69E465}" type="presParOf" srcId="{E45F1C58-B38C-4DC3-A1B4-978EE7B943AE}" destId="{4B344913-20D1-43A8-BE37-839DC04F7B4F}" srcOrd="0" destOrd="0" presId="urn:microsoft.com/office/officeart/2005/8/layout/list1"/>
    <dgm:cxn modelId="{6C471717-10D2-41F9-866A-32787BE61747}" type="presParOf" srcId="{E45F1C58-B38C-4DC3-A1B4-978EE7B943AE}" destId="{B6D843C5-D5ED-431E-9709-E4B58C4BBAFA}" srcOrd="1" destOrd="0" presId="urn:microsoft.com/office/officeart/2005/8/layout/list1"/>
    <dgm:cxn modelId="{02FF8BCF-760B-4B7A-8903-70BAA31E7CDD}" type="presParOf" srcId="{9299C882-9E54-4143-BCEA-1E6B15AA4257}" destId="{9EE99B25-59AB-4305-BDF6-DC5A1D8B2F4D}" srcOrd="1" destOrd="0" presId="urn:microsoft.com/office/officeart/2005/8/layout/list1"/>
    <dgm:cxn modelId="{AD048954-7ECC-417E-B327-AD3BEBD15C75}" type="presParOf" srcId="{9299C882-9E54-4143-BCEA-1E6B15AA4257}" destId="{571C536C-76F5-43BB-A09C-98E1298678ED}" srcOrd="2" destOrd="0" presId="urn:microsoft.com/office/officeart/2005/8/layout/list1"/>
    <dgm:cxn modelId="{3CC3D8E5-255E-46F6-952B-56B443F80CFF}" type="presParOf" srcId="{9299C882-9E54-4143-BCEA-1E6B15AA4257}" destId="{D13D0C3A-B41F-45F7-9FAB-47E488839EDB}" srcOrd="3" destOrd="0" presId="urn:microsoft.com/office/officeart/2005/8/layout/list1"/>
    <dgm:cxn modelId="{4855078B-FE74-4CF2-BB56-34BCED0A450D}" type="presParOf" srcId="{9299C882-9E54-4143-BCEA-1E6B15AA4257}" destId="{96C4E093-ED56-41ED-993A-D7B033529B9D}" srcOrd="4" destOrd="0" presId="urn:microsoft.com/office/officeart/2005/8/layout/list1"/>
    <dgm:cxn modelId="{607BF7A9-D1C2-46C7-A964-5E3EE20BCE0A}" type="presParOf" srcId="{96C4E093-ED56-41ED-993A-D7B033529B9D}" destId="{2FAC715E-6B72-41FF-A0FF-2AB8B63D4325}" srcOrd="0" destOrd="0" presId="urn:microsoft.com/office/officeart/2005/8/layout/list1"/>
    <dgm:cxn modelId="{1DA369D0-7E8D-4A76-9B9A-CA65B0228075}" type="presParOf" srcId="{96C4E093-ED56-41ED-993A-D7B033529B9D}" destId="{51538B5A-DB41-4DB1-9A90-06A6CA5674B3}" srcOrd="1" destOrd="0" presId="urn:microsoft.com/office/officeart/2005/8/layout/list1"/>
    <dgm:cxn modelId="{B0B9B989-8948-4C97-A92D-1E9D912A0B13}" type="presParOf" srcId="{9299C882-9E54-4143-BCEA-1E6B15AA4257}" destId="{6AE13A78-5FCF-40A3-86B9-0B98D5A46278}" srcOrd="5" destOrd="0" presId="urn:microsoft.com/office/officeart/2005/8/layout/list1"/>
    <dgm:cxn modelId="{C362AAD3-6F03-4EFF-9EE2-32B633968C00}" type="presParOf" srcId="{9299C882-9E54-4143-BCEA-1E6B15AA4257}" destId="{A22F5E61-87D4-4BED-AE4A-6B3923F2C05A}" srcOrd="6" destOrd="0" presId="urn:microsoft.com/office/officeart/2005/8/layout/list1"/>
    <dgm:cxn modelId="{1B0709E5-0AC0-4817-83B7-A0262B16718C}" type="presParOf" srcId="{9299C882-9E54-4143-BCEA-1E6B15AA4257}" destId="{D985F955-BB78-468C-9190-350578E35AEC}" srcOrd="7" destOrd="0" presId="urn:microsoft.com/office/officeart/2005/8/layout/list1"/>
    <dgm:cxn modelId="{9CD97A87-08E2-47F4-9B85-C272950BEAC1}" type="presParOf" srcId="{9299C882-9E54-4143-BCEA-1E6B15AA4257}" destId="{0EF8CA3A-06BE-479C-AE47-8D1EB71EBDCB}" srcOrd="8" destOrd="0" presId="urn:microsoft.com/office/officeart/2005/8/layout/list1"/>
    <dgm:cxn modelId="{A8D57CBE-3E2C-4B46-9428-C9255996BFFA}" type="presParOf" srcId="{0EF8CA3A-06BE-479C-AE47-8D1EB71EBDCB}" destId="{387282B7-E6AF-4347-B503-3FB583D87AA6}" srcOrd="0" destOrd="0" presId="urn:microsoft.com/office/officeart/2005/8/layout/list1"/>
    <dgm:cxn modelId="{2248E34F-24F9-4D1B-B4B1-F5FCD1AAD66C}" type="presParOf" srcId="{0EF8CA3A-06BE-479C-AE47-8D1EB71EBDCB}" destId="{1297B412-CD11-472E-BD55-14856CB2FDC9}" srcOrd="1" destOrd="0" presId="urn:microsoft.com/office/officeart/2005/8/layout/list1"/>
    <dgm:cxn modelId="{165F0D60-AB3A-4573-B972-3F9789330ABC}" type="presParOf" srcId="{9299C882-9E54-4143-BCEA-1E6B15AA4257}" destId="{FCDE492E-C3E6-49A6-A45B-58D5280BF97E}" srcOrd="9" destOrd="0" presId="urn:microsoft.com/office/officeart/2005/8/layout/list1"/>
    <dgm:cxn modelId="{C96EC839-9372-48B7-B17E-3FCE9DD75CCF}" type="presParOf" srcId="{9299C882-9E54-4143-BCEA-1E6B15AA4257}" destId="{CEFA430E-8E39-44BC-B5C2-B2E44C53E79C}" srcOrd="10" destOrd="0" presId="urn:microsoft.com/office/officeart/2005/8/layout/list1"/>
    <dgm:cxn modelId="{9BE363B2-3A00-44AD-AD0C-B76228800123}" type="presParOf" srcId="{9299C882-9E54-4143-BCEA-1E6B15AA4257}" destId="{84C3925A-6033-4BA4-BEA3-194606E8A063}" srcOrd="11" destOrd="0" presId="urn:microsoft.com/office/officeart/2005/8/layout/list1"/>
    <dgm:cxn modelId="{27AFCFB9-5614-4D3E-BC92-D3A950106B6E}" type="presParOf" srcId="{9299C882-9E54-4143-BCEA-1E6B15AA4257}" destId="{72492343-75F3-4D72-A622-27A8DEC3153A}" srcOrd="12" destOrd="0" presId="urn:microsoft.com/office/officeart/2005/8/layout/list1"/>
    <dgm:cxn modelId="{54A770AB-F5DE-41C2-ACD4-7178408F92DF}" type="presParOf" srcId="{72492343-75F3-4D72-A622-27A8DEC3153A}" destId="{AC8395C7-192D-4F63-A5A5-0144BC3D8CD4}" srcOrd="0" destOrd="0" presId="urn:microsoft.com/office/officeart/2005/8/layout/list1"/>
    <dgm:cxn modelId="{852D555C-7628-4865-A452-476BC26B7E48}" type="presParOf" srcId="{72492343-75F3-4D72-A622-27A8DEC3153A}" destId="{EC6F17DC-0B8F-49F4-B5CC-E66A795BE740}" srcOrd="1" destOrd="0" presId="urn:microsoft.com/office/officeart/2005/8/layout/list1"/>
    <dgm:cxn modelId="{F674CDED-C724-442F-9135-35E21CA02FC6}" type="presParOf" srcId="{9299C882-9E54-4143-BCEA-1E6B15AA4257}" destId="{E2397F6A-F0FB-4AA0-AA79-6CF96FBEC1B1}" srcOrd="13" destOrd="0" presId="urn:microsoft.com/office/officeart/2005/8/layout/list1"/>
    <dgm:cxn modelId="{C907C045-A31D-4A53-8252-5E055E796FEE}" type="presParOf" srcId="{9299C882-9E54-4143-BCEA-1E6B15AA4257}" destId="{534ABCD2-A7A7-4A7D-B5E7-82137567B46B}" srcOrd="14" destOrd="0" presId="urn:microsoft.com/office/officeart/2005/8/layout/list1"/>
    <dgm:cxn modelId="{BB50BAFC-527D-47DE-A8BF-1A48F9C7D1E1}" type="presParOf" srcId="{9299C882-9E54-4143-BCEA-1E6B15AA4257}" destId="{8E76C26C-B087-47D0-9262-E8523FC47F1A}" srcOrd="15" destOrd="0" presId="urn:microsoft.com/office/officeart/2005/8/layout/list1"/>
    <dgm:cxn modelId="{7813F8D9-53BB-4D38-9F77-F9F39EA59D4F}" type="presParOf" srcId="{9299C882-9E54-4143-BCEA-1E6B15AA4257}" destId="{301074F7-84D6-42AB-AADC-1EF487C5ECF0}" srcOrd="16" destOrd="0" presId="urn:microsoft.com/office/officeart/2005/8/layout/list1"/>
    <dgm:cxn modelId="{F5AAA40B-CC3F-45CB-9D31-AAA16F88C7D5}" type="presParOf" srcId="{301074F7-84D6-42AB-AADC-1EF487C5ECF0}" destId="{6D34CED5-D0C5-429C-A0B9-95480DEEFAAE}" srcOrd="0" destOrd="0" presId="urn:microsoft.com/office/officeart/2005/8/layout/list1"/>
    <dgm:cxn modelId="{77EDC24B-27DC-4719-9B1D-7E258E442036}" type="presParOf" srcId="{301074F7-84D6-42AB-AADC-1EF487C5ECF0}" destId="{5CEA2699-1A09-4EA2-999B-232B8F66115C}" srcOrd="1" destOrd="0" presId="urn:microsoft.com/office/officeart/2005/8/layout/list1"/>
    <dgm:cxn modelId="{BF19AD2A-6745-42B0-9641-2FDA76B38F46}" type="presParOf" srcId="{9299C882-9E54-4143-BCEA-1E6B15AA4257}" destId="{6D0817B1-90F0-4CBC-AD1A-6A0C0B793753}" srcOrd="17" destOrd="0" presId="urn:microsoft.com/office/officeart/2005/8/layout/list1"/>
    <dgm:cxn modelId="{33989442-6EB7-49E7-B826-AADB6ACB7047}" type="presParOf" srcId="{9299C882-9E54-4143-BCEA-1E6B15AA4257}" destId="{CC861008-11BB-4004-8375-530669F88CBE}" srcOrd="18" destOrd="0" presId="urn:microsoft.com/office/officeart/2005/8/layout/list1"/>
    <dgm:cxn modelId="{65423D87-7E26-44C8-B3DE-2BF0EBF40654}" type="presParOf" srcId="{9299C882-9E54-4143-BCEA-1E6B15AA4257}" destId="{7E9B76BC-8417-40C6-A840-35718019CF6F}" srcOrd="19" destOrd="0" presId="urn:microsoft.com/office/officeart/2005/8/layout/list1"/>
    <dgm:cxn modelId="{7680A8E4-A616-4FDB-8379-1EE2D26ACA12}" type="presParOf" srcId="{9299C882-9E54-4143-BCEA-1E6B15AA4257}" destId="{B50320C2-9D5D-4850-8100-74CDEAD76831}" srcOrd="20" destOrd="0" presId="urn:microsoft.com/office/officeart/2005/8/layout/list1"/>
    <dgm:cxn modelId="{B5005267-8404-41F4-9581-E584DD68C6B0}" type="presParOf" srcId="{B50320C2-9D5D-4850-8100-74CDEAD76831}" destId="{45B2F241-24B5-44FD-81B3-34A427667CEE}" srcOrd="0" destOrd="0" presId="urn:microsoft.com/office/officeart/2005/8/layout/list1"/>
    <dgm:cxn modelId="{BB6E64A3-498E-4F7D-9476-795190FF34D5}" type="presParOf" srcId="{B50320C2-9D5D-4850-8100-74CDEAD76831}" destId="{40B5FD34-E120-4B7D-B785-0AF8805DFB21}" srcOrd="1" destOrd="0" presId="urn:microsoft.com/office/officeart/2005/8/layout/list1"/>
    <dgm:cxn modelId="{6CB8314C-84D5-4ACE-B5F5-BC19A34934CE}" type="presParOf" srcId="{9299C882-9E54-4143-BCEA-1E6B15AA4257}" destId="{AE1D800D-BF56-41BD-B2C6-9AEEECFCF3B9}" srcOrd="21" destOrd="0" presId="urn:microsoft.com/office/officeart/2005/8/layout/list1"/>
    <dgm:cxn modelId="{30584D47-B5EB-4CFC-93FB-857D1721F895}" type="presParOf" srcId="{9299C882-9E54-4143-BCEA-1E6B15AA4257}" destId="{43EE84D5-5503-46D4-B6DA-85C115F3E48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5695C4-EDC2-4880-9A95-FC6218682B43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D88F2C32-62D2-40B3-B52F-F80E4E57E074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ea typeface="Times New Roman"/>
              <a:cs typeface="Cordia New" pitchFamily="34" charset="-34"/>
            </a:rPr>
            <a:t>การจัดทำฐานข้อมูลของการสนับสนุน </a:t>
          </a:r>
          <a:r>
            <a:rPr lang="th-TH" sz="2400" b="0" dirty="0" smtClean="0">
              <a:latin typeface="Cordia New" pitchFamily="34" charset="-34"/>
              <a:ea typeface="Times New Roman"/>
              <a:cs typeface="Cordia New" pitchFamily="34" charset="-34"/>
            </a:rPr>
            <a:t>เพื่อให้ผู้สนใจเข้าร่วมได้ศึกษา</a:t>
          </a:r>
          <a:r>
            <a:rPr lang="th-TH" sz="2400" b="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 และเกิดการนำไปใช้ประโยชน์</a:t>
          </a:r>
          <a:endParaRPr lang="th-TH" sz="2400" dirty="0">
            <a:latin typeface="Cordia New" pitchFamily="34" charset="-34"/>
            <a:cs typeface="Cordia New" pitchFamily="34" charset="-34"/>
          </a:endParaRPr>
        </a:p>
      </dgm:t>
    </dgm:pt>
    <dgm:pt modelId="{8D036C51-43CF-4FEC-8856-6A536CA81953}" type="parTrans" cxnId="{5C42A484-138D-48B8-A858-6EA88FE5E386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388485CC-02E5-4023-8513-5B0053637BBE}" type="sibTrans" cxnId="{5C42A484-138D-48B8-A858-6EA88FE5E386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A967974F-1566-44A2-B5A0-524EA69753BE}">
      <dgm:prSet phldrT="[Text]" custT="1"/>
      <dgm:spPr/>
      <dgm:t>
        <a:bodyPr/>
        <a:lstStyle/>
        <a:p>
          <a:r>
            <a:rPr lang="th-TH" sz="24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การสร้างความร่วมมือกับกระทรวงศึกษาธิการ </a:t>
          </a:r>
          <a:r>
            <a:rPr lang="th-TH" sz="2400" b="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เพื่อให้มีการนำเครื่องต้นแบบไปใช้ประโยชน์ในการสอน การจัดฝึกอบรมสำหรับสถานศึกษาที่มีความสนใจ เปิดโอกาสให้นักศึกษาร่วมเป็นทีมงานเพื่อเกิดการฝึกฝนทักษะ</a:t>
          </a:r>
          <a:endParaRPr lang="th-TH" sz="2400" dirty="0">
            <a:latin typeface="Cordia New" pitchFamily="34" charset="-34"/>
            <a:cs typeface="Cordia New" pitchFamily="34" charset="-34"/>
          </a:endParaRPr>
        </a:p>
      </dgm:t>
    </dgm:pt>
    <dgm:pt modelId="{C3672F83-8E3C-4AF7-A37D-CC3587DADDF2}" type="parTrans" cxnId="{DD148C67-F5B4-4861-B8CF-606390C42C9B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6E44357E-BA56-47F9-86B9-48A53DB995CB}" type="sibTrans" cxnId="{DD148C67-F5B4-4861-B8CF-606390C42C9B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9299C882-9E54-4143-BCEA-1E6B15AA4257}" type="pres">
      <dgm:prSet presAssocID="{695695C4-EDC2-4880-9A95-FC6218682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F74A291-178E-4EFF-94C7-5EFE2E13DF52}" type="pres">
      <dgm:prSet presAssocID="{D88F2C32-62D2-40B3-B52F-F80E4E57E074}" presName="parentLin" presStyleCnt="0"/>
      <dgm:spPr/>
    </dgm:pt>
    <dgm:pt modelId="{C2EF6C14-EBCA-4604-B47C-7CC9A31493ED}" type="pres">
      <dgm:prSet presAssocID="{D88F2C32-62D2-40B3-B52F-F80E4E57E074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79F1BA80-53B8-4806-A025-8AD212906831}" type="pres">
      <dgm:prSet presAssocID="{D88F2C32-62D2-40B3-B52F-F80E4E57E074}" presName="parentText" presStyleLbl="node1" presStyleIdx="0" presStyleCnt="2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5D4C40-EE7B-4010-9BCD-FD0F1ADCBA35}" type="pres">
      <dgm:prSet presAssocID="{D88F2C32-62D2-40B3-B52F-F80E4E57E074}" presName="negativeSpace" presStyleCnt="0"/>
      <dgm:spPr/>
    </dgm:pt>
    <dgm:pt modelId="{D13DCF5F-9F0A-41A7-A8E9-B2FC8200C977}" type="pres">
      <dgm:prSet presAssocID="{D88F2C32-62D2-40B3-B52F-F80E4E57E074}" presName="childText" presStyleLbl="conFgAcc1" presStyleIdx="0" presStyleCnt="2">
        <dgm:presLayoutVars>
          <dgm:bulletEnabled val="1"/>
        </dgm:presLayoutVars>
      </dgm:prSet>
      <dgm:spPr/>
    </dgm:pt>
    <dgm:pt modelId="{4DB8D54C-9806-4599-BB8F-E4F5D2C321D5}" type="pres">
      <dgm:prSet presAssocID="{388485CC-02E5-4023-8513-5B0053637BBE}" presName="spaceBetweenRectangles" presStyleCnt="0"/>
      <dgm:spPr/>
    </dgm:pt>
    <dgm:pt modelId="{F175FCC1-BDA0-4720-9405-904AC1E54BA9}" type="pres">
      <dgm:prSet presAssocID="{A967974F-1566-44A2-B5A0-524EA69753BE}" presName="parentLin" presStyleCnt="0"/>
      <dgm:spPr/>
    </dgm:pt>
    <dgm:pt modelId="{F9726F5F-D794-448B-95A9-B1BE4E984F92}" type="pres">
      <dgm:prSet presAssocID="{A967974F-1566-44A2-B5A0-524EA69753BE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D9FDE16D-1217-4C16-8F2E-1C44A171AA8D}" type="pres">
      <dgm:prSet presAssocID="{A967974F-1566-44A2-B5A0-524EA69753BE}" presName="parentText" presStyleLbl="node1" presStyleIdx="1" presStyleCnt="2" custScaleX="1328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D774A6-E48C-4061-A15A-C29C9121E058}" type="pres">
      <dgm:prSet presAssocID="{A967974F-1566-44A2-B5A0-524EA69753BE}" presName="negativeSpace" presStyleCnt="0"/>
      <dgm:spPr/>
    </dgm:pt>
    <dgm:pt modelId="{3B511A77-6DB0-4ED9-9F3C-4176452F7F3A}" type="pres">
      <dgm:prSet presAssocID="{A967974F-1566-44A2-B5A0-524EA69753B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D148C67-F5B4-4861-B8CF-606390C42C9B}" srcId="{695695C4-EDC2-4880-9A95-FC6218682B43}" destId="{A967974F-1566-44A2-B5A0-524EA69753BE}" srcOrd="1" destOrd="0" parTransId="{C3672F83-8E3C-4AF7-A37D-CC3587DADDF2}" sibTransId="{6E44357E-BA56-47F9-86B9-48A53DB995CB}"/>
    <dgm:cxn modelId="{559315A3-BC01-4052-A111-423756325C04}" type="presOf" srcId="{A967974F-1566-44A2-B5A0-524EA69753BE}" destId="{D9FDE16D-1217-4C16-8F2E-1C44A171AA8D}" srcOrd="1" destOrd="0" presId="urn:microsoft.com/office/officeart/2005/8/layout/list1"/>
    <dgm:cxn modelId="{CF45A73C-1ED3-4734-A6E4-4CD66BF5AEE0}" type="presOf" srcId="{A967974F-1566-44A2-B5A0-524EA69753BE}" destId="{F9726F5F-D794-448B-95A9-B1BE4E984F92}" srcOrd="0" destOrd="0" presId="urn:microsoft.com/office/officeart/2005/8/layout/list1"/>
    <dgm:cxn modelId="{424A6854-9CD1-4256-A196-C2D2F33A0334}" type="presOf" srcId="{D88F2C32-62D2-40B3-B52F-F80E4E57E074}" destId="{C2EF6C14-EBCA-4604-B47C-7CC9A31493ED}" srcOrd="0" destOrd="0" presId="urn:microsoft.com/office/officeart/2005/8/layout/list1"/>
    <dgm:cxn modelId="{5FAF96D3-C3D4-461E-A3A2-D4DFD2E994B3}" type="presOf" srcId="{695695C4-EDC2-4880-9A95-FC6218682B43}" destId="{9299C882-9E54-4143-BCEA-1E6B15AA4257}" srcOrd="0" destOrd="0" presId="urn:microsoft.com/office/officeart/2005/8/layout/list1"/>
    <dgm:cxn modelId="{3F6116FE-03F8-4904-999D-324CB037B171}" type="presOf" srcId="{D88F2C32-62D2-40B3-B52F-F80E4E57E074}" destId="{79F1BA80-53B8-4806-A025-8AD212906831}" srcOrd="1" destOrd="0" presId="urn:microsoft.com/office/officeart/2005/8/layout/list1"/>
    <dgm:cxn modelId="{5C42A484-138D-48B8-A858-6EA88FE5E386}" srcId="{695695C4-EDC2-4880-9A95-FC6218682B43}" destId="{D88F2C32-62D2-40B3-B52F-F80E4E57E074}" srcOrd="0" destOrd="0" parTransId="{8D036C51-43CF-4FEC-8856-6A536CA81953}" sibTransId="{388485CC-02E5-4023-8513-5B0053637BBE}"/>
    <dgm:cxn modelId="{FD944661-0D2D-41F5-A267-E86D98EFEDFF}" type="presParOf" srcId="{9299C882-9E54-4143-BCEA-1E6B15AA4257}" destId="{1F74A291-178E-4EFF-94C7-5EFE2E13DF52}" srcOrd="0" destOrd="0" presId="urn:microsoft.com/office/officeart/2005/8/layout/list1"/>
    <dgm:cxn modelId="{E6F20409-C7DB-4E3A-AD46-B52700AEEB5B}" type="presParOf" srcId="{1F74A291-178E-4EFF-94C7-5EFE2E13DF52}" destId="{C2EF6C14-EBCA-4604-B47C-7CC9A31493ED}" srcOrd="0" destOrd="0" presId="urn:microsoft.com/office/officeart/2005/8/layout/list1"/>
    <dgm:cxn modelId="{B4EC235C-7098-44FA-B364-EB3A04DB814B}" type="presParOf" srcId="{1F74A291-178E-4EFF-94C7-5EFE2E13DF52}" destId="{79F1BA80-53B8-4806-A025-8AD212906831}" srcOrd="1" destOrd="0" presId="urn:microsoft.com/office/officeart/2005/8/layout/list1"/>
    <dgm:cxn modelId="{DF57C06B-EB2C-4646-8784-3F577025BFDB}" type="presParOf" srcId="{9299C882-9E54-4143-BCEA-1E6B15AA4257}" destId="{9C5D4C40-EE7B-4010-9BCD-FD0F1ADCBA35}" srcOrd="1" destOrd="0" presId="urn:microsoft.com/office/officeart/2005/8/layout/list1"/>
    <dgm:cxn modelId="{F70FE7BD-AF47-4F3A-9C45-47665F8AF8C0}" type="presParOf" srcId="{9299C882-9E54-4143-BCEA-1E6B15AA4257}" destId="{D13DCF5F-9F0A-41A7-A8E9-B2FC8200C977}" srcOrd="2" destOrd="0" presId="urn:microsoft.com/office/officeart/2005/8/layout/list1"/>
    <dgm:cxn modelId="{CAA56190-CBE7-4609-A771-5728C1037ED1}" type="presParOf" srcId="{9299C882-9E54-4143-BCEA-1E6B15AA4257}" destId="{4DB8D54C-9806-4599-BB8F-E4F5D2C321D5}" srcOrd="3" destOrd="0" presId="urn:microsoft.com/office/officeart/2005/8/layout/list1"/>
    <dgm:cxn modelId="{B8174D73-86D7-4F1C-BAB9-C2D6804EFE61}" type="presParOf" srcId="{9299C882-9E54-4143-BCEA-1E6B15AA4257}" destId="{F175FCC1-BDA0-4720-9405-904AC1E54BA9}" srcOrd="4" destOrd="0" presId="urn:microsoft.com/office/officeart/2005/8/layout/list1"/>
    <dgm:cxn modelId="{FB389587-7BD8-411C-BC3A-EA28EB364FB3}" type="presParOf" srcId="{F175FCC1-BDA0-4720-9405-904AC1E54BA9}" destId="{F9726F5F-D794-448B-95A9-B1BE4E984F92}" srcOrd="0" destOrd="0" presId="urn:microsoft.com/office/officeart/2005/8/layout/list1"/>
    <dgm:cxn modelId="{DFB70FAD-1D8D-41B4-8B0B-2F3821DD8381}" type="presParOf" srcId="{F175FCC1-BDA0-4720-9405-904AC1E54BA9}" destId="{D9FDE16D-1217-4C16-8F2E-1C44A171AA8D}" srcOrd="1" destOrd="0" presId="urn:microsoft.com/office/officeart/2005/8/layout/list1"/>
    <dgm:cxn modelId="{4E668AAF-BFAC-4C2A-92E4-2E63C15A9F19}" type="presParOf" srcId="{9299C882-9E54-4143-BCEA-1E6B15AA4257}" destId="{6ED774A6-E48C-4061-A15A-C29C9121E058}" srcOrd="5" destOrd="0" presId="urn:microsoft.com/office/officeart/2005/8/layout/list1"/>
    <dgm:cxn modelId="{15E45FE3-DAC5-4B21-8791-939A69A65D1A}" type="presParOf" srcId="{9299C882-9E54-4143-BCEA-1E6B15AA4257}" destId="{3B511A77-6DB0-4ED9-9F3C-4176452F7F3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5695C4-EDC2-4880-9A95-FC6218682B43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59CF06BE-1D9F-4763-81CB-947711C602FE}">
      <dgm:prSet custT="1"/>
      <dgm:spPr/>
      <dgm:t>
        <a:bodyPr/>
        <a:lstStyle/>
        <a:p>
          <a:r>
            <a:rPr lang="th-TH" sz="2000" b="1" dirty="0" smtClean="0">
              <a:latin typeface="Cordia New" pitchFamily="34" charset="-34"/>
              <a:ea typeface="Times New Roman"/>
              <a:cs typeface="Cordia New" pitchFamily="34" charset="-34"/>
            </a:rPr>
            <a:t>การจัดหาผู้เชี่ยวชาญในการพัฒนาทางเทคโนโลยีที่มีความหลากหลาย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3055B81A-B7BE-4F59-8EC0-7111456D0E21}" type="parTrans" cxnId="{2292FA20-F071-46B8-AC78-8281F93A44E3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8DC34900-FF7D-4848-9207-95D7884455AC}" type="sibTrans" cxnId="{2292FA20-F071-46B8-AC78-8281F93A44E3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27CBC898-218B-4991-A2A1-7C13ECCA24A8}">
      <dgm:prSet custT="1"/>
      <dgm:spPr/>
      <dgm:t>
        <a:bodyPr/>
        <a:lstStyle/>
        <a:p>
          <a:pPr rtl="0"/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การสนับสนุน</a:t>
          </a:r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เงินทุนการวิจัยพัฒนา</a:t>
          </a:r>
          <a:r>
            <a:rPr lang="th-TH" sz="2000" b="1" dirty="0" smtClean="0">
              <a:latin typeface="Cordia New" pitchFamily="34" charset="-34"/>
              <a:cs typeface="Cordia New" pitchFamily="34" charset="-34"/>
            </a:rPr>
            <a:t>ที่ต่อเนื่อง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BA1F1AC9-AC7D-4045-9991-033797ADF161}" type="parTrans" cxnId="{ABE8A39E-8CEF-4ADA-A110-57EE326D66D7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AB307C8E-E450-47B4-9319-8AB3E6DF08CB}" type="sibTrans" cxnId="{ABE8A39E-8CEF-4ADA-A110-57EE326D66D7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FEE4485B-A0F4-40D8-A8B9-060E8750A936}">
      <dgm:prSet custT="1"/>
      <dgm:spPr/>
      <dgm:t>
        <a:bodyPr/>
        <a:lstStyle/>
        <a:p>
          <a:pPr rtl="0"/>
          <a:r>
            <a:rPr lang="th-TH" sz="2000" b="1" dirty="0" smtClean="0">
              <a:latin typeface="Cordia New" pitchFamily="34" charset="-34"/>
              <a:ea typeface="Times New Roman"/>
              <a:cs typeface="Cordia New" pitchFamily="34" charset="-34"/>
            </a:rPr>
            <a:t>การขยายวงเงินงบประมาณในสนับสนุน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973FA069-7F90-4D9F-9A0E-020D1BAA530B}" type="parTrans" cxnId="{D3C9326D-116E-49DB-86F3-B27EB449A63E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32F3A968-2ABF-490F-9DCB-3D34EA01578C}" type="sibTrans" cxnId="{D3C9326D-116E-49DB-86F3-B27EB449A63E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D111C0AA-5CE7-4B54-A7CE-E74D536A1AFE}">
      <dgm:prSet custT="1"/>
      <dgm:spPr/>
      <dgm:t>
        <a:bodyPr/>
        <a:lstStyle/>
        <a:p>
          <a:pPr rtl="0"/>
          <a:r>
            <a:rPr lang="th-TH" sz="2000" b="1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การสร้างความร่วมมือระหว่างกระทรวงการคลัง เพื่อส่งเสริมการวิจัยและพัฒนาโดยให้สิทธิพิเศษทางภาษีแก่ผู้ลงทุน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C2BC9AD2-58DA-4C47-A64C-40450BE05CB6}" type="parTrans" cxnId="{05736FF4-432A-414B-8499-D8ED01F083F9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F22A4074-11A8-4D76-8524-B7265871F995}" type="sibTrans" cxnId="{05736FF4-432A-414B-8499-D8ED01F083F9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7A19F712-AB21-477E-A904-37D0DE048706}">
      <dgm:prSet custT="1"/>
      <dgm:spPr/>
      <dgm:t>
        <a:bodyPr/>
        <a:lstStyle/>
        <a:p>
          <a:r>
            <a:rPr lang="th-TH" sz="2000" b="1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การเพิ่มสัดส่วนกำลังคนที่เข้าร่วมโครงการ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726E1E90-1DE0-4BC9-A341-60782D857A07}" type="parTrans" cxnId="{6D45F908-8D51-4CA8-8758-0BC1471BCFFD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2C9A6E13-3964-4DB8-B50F-828DBBF0EF94}" type="sibTrans" cxnId="{6D45F908-8D51-4CA8-8758-0BC1471BCFFD}">
      <dgm:prSet/>
      <dgm:spPr/>
      <dgm:t>
        <a:bodyPr/>
        <a:lstStyle/>
        <a:p>
          <a:endParaRPr lang="th-TH" sz="2000">
            <a:latin typeface="Cordia New" pitchFamily="34" charset="-34"/>
            <a:cs typeface="Cordia New" pitchFamily="34" charset="-34"/>
          </a:endParaRPr>
        </a:p>
      </dgm:t>
    </dgm:pt>
    <dgm:pt modelId="{9299C882-9E54-4143-BCEA-1E6B15AA4257}" type="pres">
      <dgm:prSet presAssocID="{695695C4-EDC2-4880-9A95-FC6218682B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45F1C58-B38C-4DC3-A1B4-978EE7B943AE}" type="pres">
      <dgm:prSet presAssocID="{59CF06BE-1D9F-4763-81CB-947711C602FE}" presName="parentLin" presStyleCnt="0"/>
      <dgm:spPr/>
    </dgm:pt>
    <dgm:pt modelId="{4B344913-20D1-43A8-BE37-839DC04F7B4F}" type="pres">
      <dgm:prSet presAssocID="{59CF06BE-1D9F-4763-81CB-947711C602FE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B6D843C5-D5ED-431E-9709-E4B58C4BBAFA}" type="pres">
      <dgm:prSet presAssocID="{59CF06BE-1D9F-4763-81CB-947711C602FE}" presName="parentText" presStyleLbl="node1" presStyleIdx="0" presStyleCnt="5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E99B25-59AB-4305-BDF6-DC5A1D8B2F4D}" type="pres">
      <dgm:prSet presAssocID="{59CF06BE-1D9F-4763-81CB-947711C602FE}" presName="negativeSpace" presStyleCnt="0"/>
      <dgm:spPr/>
    </dgm:pt>
    <dgm:pt modelId="{571C536C-76F5-43BB-A09C-98E1298678ED}" type="pres">
      <dgm:prSet presAssocID="{59CF06BE-1D9F-4763-81CB-947711C602FE}" presName="childText" presStyleLbl="conFgAcc1" presStyleIdx="0" presStyleCnt="5">
        <dgm:presLayoutVars>
          <dgm:bulletEnabled val="1"/>
        </dgm:presLayoutVars>
      </dgm:prSet>
      <dgm:spPr/>
    </dgm:pt>
    <dgm:pt modelId="{D13D0C3A-B41F-45F7-9FAB-47E488839EDB}" type="pres">
      <dgm:prSet presAssocID="{8DC34900-FF7D-4848-9207-95D7884455AC}" presName="spaceBetweenRectangles" presStyleCnt="0"/>
      <dgm:spPr/>
    </dgm:pt>
    <dgm:pt modelId="{CE30EE5E-47D8-41CF-A544-BE1EDB0E87DA}" type="pres">
      <dgm:prSet presAssocID="{27CBC898-218B-4991-A2A1-7C13ECCA24A8}" presName="parentLin" presStyleCnt="0"/>
      <dgm:spPr/>
    </dgm:pt>
    <dgm:pt modelId="{8F6C79CC-FC98-4681-84DB-6D5D4BC8EEE8}" type="pres">
      <dgm:prSet presAssocID="{27CBC898-218B-4991-A2A1-7C13ECCA24A8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879A69C4-2036-472F-BCD5-8EBE5E5721BA}" type="pres">
      <dgm:prSet presAssocID="{27CBC898-218B-4991-A2A1-7C13ECCA24A8}" presName="parentText" presStyleLbl="node1" presStyleIdx="1" presStyleCnt="5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545653-DD73-4855-9630-49088F6686FB}" type="pres">
      <dgm:prSet presAssocID="{27CBC898-218B-4991-A2A1-7C13ECCA24A8}" presName="negativeSpace" presStyleCnt="0"/>
      <dgm:spPr/>
    </dgm:pt>
    <dgm:pt modelId="{D7D2D990-1C60-4DA1-B889-ED9E670D4FBB}" type="pres">
      <dgm:prSet presAssocID="{27CBC898-218B-4991-A2A1-7C13ECCA24A8}" presName="childText" presStyleLbl="conFgAcc1" presStyleIdx="1" presStyleCnt="5">
        <dgm:presLayoutVars>
          <dgm:bulletEnabled val="1"/>
        </dgm:presLayoutVars>
      </dgm:prSet>
      <dgm:spPr/>
    </dgm:pt>
    <dgm:pt modelId="{5FC788A1-588F-46B2-BE29-EEAD6407678C}" type="pres">
      <dgm:prSet presAssocID="{AB307C8E-E450-47B4-9319-8AB3E6DF08CB}" presName="spaceBetweenRectangles" presStyleCnt="0"/>
      <dgm:spPr/>
    </dgm:pt>
    <dgm:pt modelId="{96C4E093-ED56-41ED-993A-D7B033529B9D}" type="pres">
      <dgm:prSet presAssocID="{FEE4485B-A0F4-40D8-A8B9-060E8750A936}" presName="parentLin" presStyleCnt="0"/>
      <dgm:spPr/>
    </dgm:pt>
    <dgm:pt modelId="{2FAC715E-6B72-41FF-A0FF-2AB8B63D4325}" type="pres">
      <dgm:prSet presAssocID="{FEE4485B-A0F4-40D8-A8B9-060E8750A936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51538B5A-DB41-4DB1-9A90-06A6CA5674B3}" type="pres">
      <dgm:prSet presAssocID="{FEE4485B-A0F4-40D8-A8B9-060E8750A936}" presName="parentText" presStyleLbl="node1" presStyleIdx="2" presStyleCnt="5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E13A78-5FCF-40A3-86B9-0B98D5A46278}" type="pres">
      <dgm:prSet presAssocID="{FEE4485B-A0F4-40D8-A8B9-060E8750A936}" presName="negativeSpace" presStyleCnt="0"/>
      <dgm:spPr/>
    </dgm:pt>
    <dgm:pt modelId="{A22F5E61-87D4-4BED-AE4A-6B3923F2C05A}" type="pres">
      <dgm:prSet presAssocID="{FEE4485B-A0F4-40D8-A8B9-060E8750A936}" presName="childText" presStyleLbl="conFgAcc1" presStyleIdx="2" presStyleCnt="5">
        <dgm:presLayoutVars>
          <dgm:bulletEnabled val="1"/>
        </dgm:presLayoutVars>
      </dgm:prSet>
      <dgm:spPr/>
    </dgm:pt>
    <dgm:pt modelId="{D985F955-BB78-468C-9190-350578E35AEC}" type="pres">
      <dgm:prSet presAssocID="{32F3A968-2ABF-490F-9DCB-3D34EA01578C}" presName="spaceBetweenRectangles" presStyleCnt="0"/>
      <dgm:spPr/>
    </dgm:pt>
    <dgm:pt modelId="{72492343-75F3-4D72-A622-27A8DEC3153A}" type="pres">
      <dgm:prSet presAssocID="{D111C0AA-5CE7-4B54-A7CE-E74D536A1AFE}" presName="parentLin" presStyleCnt="0"/>
      <dgm:spPr/>
    </dgm:pt>
    <dgm:pt modelId="{AC8395C7-192D-4F63-A5A5-0144BC3D8CD4}" type="pres">
      <dgm:prSet presAssocID="{D111C0AA-5CE7-4B54-A7CE-E74D536A1AFE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EC6F17DC-0B8F-49F4-B5CC-E66A795BE740}" type="pres">
      <dgm:prSet presAssocID="{D111C0AA-5CE7-4B54-A7CE-E74D536A1AFE}" presName="parentText" presStyleLbl="node1" presStyleIdx="3" presStyleCnt="5" custScaleX="129813" custScaleY="147302" custLinFactNeighborX="-13043" custLinFactNeighborY="19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397F6A-F0FB-4AA0-AA79-6CF96FBEC1B1}" type="pres">
      <dgm:prSet presAssocID="{D111C0AA-5CE7-4B54-A7CE-E74D536A1AFE}" presName="negativeSpace" presStyleCnt="0"/>
      <dgm:spPr/>
    </dgm:pt>
    <dgm:pt modelId="{534ABCD2-A7A7-4A7D-B5E7-82137567B46B}" type="pres">
      <dgm:prSet presAssocID="{D111C0AA-5CE7-4B54-A7CE-E74D536A1AFE}" presName="childText" presStyleLbl="conFgAcc1" presStyleIdx="3" presStyleCnt="5">
        <dgm:presLayoutVars>
          <dgm:bulletEnabled val="1"/>
        </dgm:presLayoutVars>
      </dgm:prSet>
      <dgm:spPr/>
    </dgm:pt>
    <dgm:pt modelId="{8E76C26C-B087-47D0-9262-E8523FC47F1A}" type="pres">
      <dgm:prSet presAssocID="{F22A4074-11A8-4D76-8524-B7265871F995}" presName="spaceBetweenRectangles" presStyleCnt="0"/>
      <dgm:spPr/>
    </dgm:pt>
    <dgm:pt modelId="{604F3C81-58DB-4EDA-83E4-1CC5C4A32C16}" type="pres">
      <dgm:prSet presAssocID="{7A19F712-AB21-477E-A904-37D0DE048706}" presName="parentLin" presStyleCnt="0"/>
      <dgm:spPr/>
    </dgm:pt>
    <dgm:pt modelId="{20D35F5F-6F99-4D38-9E11-CF0EA27443FC}" type="pres">
      <dgm:prSet presAssocID="{7A19F712-AB21-477E-A904-37D0DE048706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53BF82D1-D666-4B64-A4F4-3FF32DD86182}" type="pres">
      <dgm:prSet presAssocID="{7A19F712-AB21-477E-A904-37D0DE048706}" presName="parentText" presStyleLbl="node1" presStyleIdx="4" presStyleCnt="5" custScaleX="129813" custScaleY="1067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7A0FA8-0366-4E0B-A431-5194BFFC5FB3}" type="pres">
      <dgm:prSet presAssocID="{7A19F712-AB21-477E-A904-37D0DE048706}" presName="negativeSpace" presStyleCnt="0"/>
      <dgm:spPr/>
    </dgm:pt>
    <dgm:pt modelId="{9580F75A-9C61-4C1C-8A91-570231947F73}" type="pres">
      <dgm:prSet presAssocID="{7A19F712-AB21-477E-A904-37D0DE04870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D45F908-8D51-4CA8-8758-0BC1471BCFFD}" srcId="{695695C4-EDC2-4880-9A95-FC6218682B43}" destId="{7A19F712-AB21-477E-A904-37D0DE048706}" srcOrd="4" destOrd="0" parTransId="{726E1E90-1DE0-4BC9-A341-60782D857A07}" sibTransId="{2C9A6E13-3964-4DB8-B50F-828DBBF0EF94}"/>
    <dgm:cxn modelId="{5627616D-124E-4BB7-97DC-BBF086FABE2B}" type="presOf" srcId="{7A19F712-AB21-477E-A904-37D0DE048706}" destId="{20D35F5F-6F99-4D38-9E11-CF0EA27443FC}" srcOrd="0" destOrd="0" presId="urn:microsoft.com/office/officeart/2005/8/layout/list1"/>
    <dgm:cxn modelId="{AED6E682-AF5D-4CB9-A55B-C5DC718692B9}" type="presOf" srcId="{27CBC898-218B-4991-A2A1-7C13ECCA24A8}" destId="{879A69C4-2036-472F-BCD5-8EBE5E5721BA}" srcOrd="1" destOrd="0" presId="urn:microsoft.com/office/officeart/2005/8/layout/list1"/>
    <dgm:cxn modelId="{ABE8A39E-8CEF-4ADA-A110-57EE326D66D7}" srcId="{695695C4-EDC2-4880-9A95-FC6218682B43}" destId="{27CBC898-218B-4991-A2A1-7C13ECCA24A8}" srcOrd="1" destOrd="0" parTransId="{BA1F1AC9-AC7D-4045-9991-033797ADF161}" sibTransId="{AB307C8E-E450-47B4-9319-8AB3E6DF08CB}"/>
    <dgm:cxn modelId="{2292FA20-F071-46B8-AC78-8281F93A44E3}" srcId="{695695C4-EDC2-4880-9A95-FC6218682B43}" destId="{59CF06BE-1D9F-4763-81CB-947711C602FE}" srcOrd="0" destOrd="0" parTransId="{3055B81A-B7BE-4F59-8EC0-7111456D0E21}" sibTransId="{8DC34900-FF7D-4848-9207-95D7884455AC}"/>
    <dgm:cxn modelId="{05736FF4-432A-414B-8499-D8ED01F083F9}" srcId="{695695C4-EDC2-4880-9A95-FC6218682B43}" destId="{D111C0AA-5CE7-4B54-A7CE-E74D536A1AFE}" srcOrd="3" destOrd="0" parTransId="{C2BC9AD2-58DA-4C47-A64C-40450BE05CB6}" sibTransId="{F22A4074-11A8-4D76-8524-B7265871F995}"/>
    <dgm:cxn modelId="{1C30C3FF-CD37-4517-9ABB-B19B8D3B5D43}" type="presOf" srcId="{D111C0AA-5CE7-4B54-A7CE-E74D536A1AFE}" destId="{AC8395C7-192D-4F63-A5A5-0144BC3D8CD4}" srcOrd="0" destOrd="0" presId="urn:microsoft.com/office/officeart/2005/8/layout/list1"/>
    <dgm:cxn modelId="{ED9D5D3C-219D-4853-8C84-76252385B7EB}" type="presOf" srcId="{695695C4-EDC2-4880-9A95-FC6218682B43}" destId="{9299C882-9E54-4143-BCEA-1E6B15AA4257}" srcOrd="0" destOrd="0" presId="urn:microsoft.com/office/officeart/2005/8/layout/list1"/>
    <dgm:cxn modelId="{2C555DA1-E841-45C9-8230-E3DF90E01B69}" type="presOf" srcId="{D111C0AA-5CE7-4B54-A7CE-E74D536A1AFE}" destId="{EC6F17DC-0B8F-49F4-B5CC-E66A795BE740}" srcOrd="1" destOrd="0" presId="urn:microsoft.com/office/officeart/2005/8/layout/list1"/>
    <dgm:cxn modelId="{D3C9326D-116E-49DB-86F3-B27EB449A63E}" srcId="{695695C4-EDC2-4880-9A95-FC6218682B43}" destId="{FEE4485B-A0F4-40D8-A8B9-060E8750A936}" srcOrd="2" destOrd="0" parTransId="{973FA069-7F90-4D9F-9A0E-020D1BAA530B}" sibTransId="{32F3A968-2ABF-490F-9DCB-3D34EA01578C}"/>
    <dgm:cxn modelId="{BB226D87-7880-44B4-89A1-8191D9C543D0}" type="presOf" srcId="{FEE4485B-A0F4-40D8-A8B9-060E8750A936}" destId="{51538B5A-DB41-4DB1-9A90-06A6CA5674B3}" srcOrd="1" destOrd="0" presId="urn:microsoft.com/office/officeart/2005/8/layout/list1"/>
    <dgm:cxn modelId="{DF7E670F-180D-4462-9A27-C27D95B79781}" type="presOf" srcId="{FEE4485B-A0F4-40D8-A8B9-060E8750A936}" destId="{2FAC715E-6B72-41FF-A0FF-2AB8B63D4325}" srcOrd="0" destOrd="0" presId="urn:microsoft.com/office/officeart/2005/8/layout/list1"/>
    <dgm:cxn modelId="{2F277619-E846-4546-8142-3BD9D074824B}" type="presOf" srcId="{59CF06BE-1D9F-4763-81CB-947711C602FE}" destId="{4B344913-20D1-43A8-BE37-839DC04F7B4F}" srcOrd="0" destOrd="0" presId="urn:microsoft.com/office/officeart/2005/8/layout/list1"/>
    <dgm:cxn modelId="{5183F3F7-818B-4D30-80E7-5BC317C1B5AB}" type="presOf" srcId="{7A19F712-AB21-477E-A904-37D0DE048706}" destId="{53BF82D1-D666-4B64-A4F4-3FF32DD86182}" srcOrd="1" destOrd="0" presId="urn:microsoft.com/office/officeart/2005/8/layout/list1"/>
    <dgm:cxn modelId="{78B9120E-1FA3-4C7F-A52F-021215B86C89}" type="presOf" srcId="{59CF06BE-1D9F-4763-81CB-947711C602FE}" destId="{B6D843C5-D5ED-431E-9709-E4B58C4BBAFA}" srcOrd="1" destOrd="0" presId="urn:microsoft.com/office/officeart/2005/8/layout/list1"/>
    <dgm:cxn modelId="{9E391FBC-3207-4416-B19E-8F6A6013A464}" type="presOf" srcId="{27CBC898-218B-4991-A2A1-7C13ECCA24A8}" destId="{8F6C79CC-FC98-4681-84DB-6D5D4BC8EEE8}" srcOrd="0" destOrd="0" presId="urn:microsoft.com/office/officeart/2005/8/layout/list1"/>
    <dgm:cxn modelId="{CDE19A22-CC50-43B9-AA3E-0424604688A4}" type="presParOf" srcId="{9299C882-9E54-4143-BCEA-1E6B15AA4257}" destId="{E45F1C58-B38C-4DC3-A1B4-978EE7B943AE}" srcOrd="0" destOrd="0" presId="urn:microsoft.com/office/officeart/2005/8/layout/list1"/>
    <dgm:cxn modelId="{622C23F7-38E8-4217-A14B-B6BD5E17C44E}" type="presParOf" srcId="{E45F1C58-B38C-4DC3-A1B4-978EE7B943AE}" destId="{4B344913-20D1-43A8-BE37-839DC04F7B4F}" srcOrd="0" destOrd="0" presId="urn:microsoft.com/office/officeart/2005/8/layout/list1"/>
    <dgm:cxn modelId="{9CD926F1-3076-46E9-8456-ACD9126CB1F2}" type="presParOf" srcId="{E45F1C58-B38C-4DC3-A1B4-978EE7B943AE}" destId="{B6D843C5-D5ED-431E-9709-E4B58C4BBAFA}" srcOrd="1" destOrd="0" presId="urn:microsoft.com/office/officeart/2005/8/layout/list1"/>
    <dgm:cxn modelId="{BE03B5E9-3DEC-406B-A61F-7EC7D777457C}" type="presParOf" srcId="{9299C882-9E54-4143-BCEA-1E6B15AA4257}" destId="{9EE99B25-59AB-4305-BDF6-DC5A1D8B2F4D}" srcOrd="1" destOrd="0" presId="urn:microsoft.com/office/officeart/2005/8/layout/list1"/>
    <dgm:cxn modelId="{9BFDD24B-7136-41E4-A322-5E92FD52073D}" type="presParOf" srcId="{9299C882-9E54-4143-BCEA-1E6B15AA4257}" destId="{571C536C-76F5-43BB-A09C-98E1298678ED}" srcOrd="2" destOrd="0" presId="urn:microsoft.com/office/officeart/2005/8/layout/list1"/>
    <dgm:cxn modelId="{B07981FF-CBD4-4453-962A-A7FD81DBBB3C}" type="presParOf" srcId="{9299C882-9E54-4143-BCEA-1E6B15AA4257}" destId="{D13D0C3A-B41F-45F7-9FAB-47E488839EDB}" srcOrd="3" destOrd="0" presId="urn:microsoft.com/office/officeart/2005/8/layout/list1"/>
    <dgm:cxn modelId="{39D819DC-1909-49C2-AA2C-1EE95666EDF0}" type="presParOf" srcId="{9299C882-9E54-4143-BCEA-1E6B15AA4257}" destId="{CE30EE5E-47D8-41CF-A544-BE1EDB0E87DA}" srcOrd="4" destOrd="0" presId="urn:microsoft.com/office/officeart/2005/8/layout/list1"/>
    <dgm:cxn modelId="{294A4BDE-D2DF-4EC2-8F20-50C2ADC08A85}" type="presParOf" srcId="{CE30EE5E-47D8-41CF-A544-BE1EDB0E87DA}" destId="{8F6C79CC-FC98-4681-84DB-6D5D4BC8EEE8}" srcOrd="0" destOrd="0" presId="urn:microsoft.com/office/officeart/2005/8/layout/list1"/>
    <dgm:cxn modelId="{4783BA38-F3EC-4F79-B796-2CEDDD4A5996}" type="presParOf" srcId="{CE30EE5E-47D8-41CF-A544-BE1EDB0E87DA}" destId="{879A69C4-2036-472F-BCD5-8EBE5E5721BA}" srcOrd="1" destOrd="0" presId="urn:microsoft.com/office/officeart/2005/8/layout/list1"/>
    <dgm:cxn modelId="{02195432-434B-4538-9DE8-D31B79F3EFAE}" type="presParOf" srcId="{9299C882-9E54-4143-BCEA-1E6B15AA4257}" destId="{EA545653-DD73-4855-9630-49088F6686FB}" srcOrd="5" destOrd="0" presId="urn:microsoft.com/office/officeart/2005/8/layout/list1"/>
    <dgm:cxn modelId="{35D2DAA9-D5B6-4EBE-9A25-700F8C20ED84}" type="presParOf" srcId="{9299C882-9E54-4143-BCEA-1E6B15AA4257}" destId="{D7D2D990-1C60-4DA1-B889-ED9E670D4FBB}" srcOrd="6" destOrd="0" presId="urn:microsoft.com/office/officeart/2005/8/layout/list1"/>
    <dgm:cxn modelId="{7EF26D34-EBE6-4FE0-8B10-D2D58BB7946D}" type="presParOf" srcId="{9299C882-9E54-4143-BCEA-1E6B15AA4257}" destId="{5FC788A1-588F-46B2-BE29-EEAD6407678C}" srcOrd="7" destOrd="0" presId="urn:microsoft.com/office/officeart/2005/8/layout/list1"/>
    <dgm:cxn modelId="{99F48D88-2659-43A7-8A5F-137BF75D7971}" type="presParOf" srcId="{9299C882-9E54-4143-BCEA-1E6B15AA4257}" destId="{96C4E093-ED56-41ED-993A-D7B033529B9D}" srcOrd="8" destOrd="0" presId="urn:microsoft.com/office/officeart/2005/8/layout/list1"/>
    <dgm:cxn modelId="{E4720CCA-6A09-46C3-9CBF-168AB3B04000}" type="presParOf" srcId="{96C4E093-ED56-41ED-993A-D7B033529B9D}" destId="{2FAC715E-6B72-41FF-A0FF-2AB8B63D4325}" srcOrd="0" destOrd="0" presId="urn:microsoft.com/office/officeart/2005/8/layout/list1"/>
    <dgm:cxn modelId="{29DA41E9-60D4-4A69-83C4-C28B479887F3}" type="presParOf" srcId="{96C4E093-ED56-41ED-993A-D7B033529B9D}" destId="{51538B5A-DB41-4DB1-9A90-06A6CA5674B3}" srcOrd="1" destOrd="0" presId="urn:microsoft.com/office/officeart/2005/8/layout/list1"/>
    <dgm:cxn modelId="{105A2E57-1EC4-46B1-BA69-14D60B3ECD9C}" type="presParOf" srcId="{9299C882-9E54-4143-BCEA-1E6B15AA4257}" destId="{6AE13A78-5FCF-40A3-86B9-0B98D5A46278}" srcOrd="9" destOrd="0" presId="urn:microsoft.com/office/officeart/2005/8/layout/list1"/>
    <dgm:cxn modelId="{62196C5E-403A-4884-8277-C028CC5641FB}" type="presParOf" srcId="{9299C882-9E54-4143-BCEA-1E6B15AA4257}" destId="{A22F5E61-87D4-4BED-AE4A-6B3923F2C05A}" srcOrd="10" destOrd="0" presId="urn:microsoft.com/office/officeart/2005/8/layout/list1"/>
    <dgm:cxn modelId="{1A117DE6-8405-4937-84D8-C98018D8569C}" type="presParOf" srcId="{9299C882-9E54-4143-BCEA-1E6B15AA4257}" destId="{D985F955-BB78-468C-9190-350578E35AEC}" srcOrd="11" destOrd="0" presId="urn:microsoft.com/office/officeart/2005/8/layout/list1"/>
    <dgm:cxn modelId="{8A3203D7-0BBE-4535-AA41-BA67314B761D}" type="presParOf" srcId="{9299C882-9E54-4143-BCEA-1E6B15AA4257}" destId="{72492343-75F3-4D72-A622-27A8DEC3153A}" srcOrd="12" destOrd="0" presId="urn:microsoft.com/office/officeart/2005/8/layout/list1"/>
    <dgm:cxn modelId="{24D80334-F0C5-4F96-BC45-63D8F048B00B}" type="presParOf" srcId="{72492343-75F3-4D72-A622-27A8DEC3153A}" destId="{AC8395C7-192D-4F63-A5A5-0144BC3D8CD4}" srcOrd="0" destOrd="0" presId="urn:microsoft.com/office/officeart/2005/8/layout/list1"/>
    <dgm:cxn modelId="{F089EDB0-C5AA-446D-8905-21C85231976C}" type="presParOf" srcId="{72492343-75F3-4D72-A622-27A8DEC3153A}" destId="{EC6F17DC-0B8F-49F4-B5CC-E66A795BE740}" srcOrd="1" destOrd="0" presId="urn:microsoft.com/office/officeart/2005/8/layout/list1"/>
    <dgm:cxn modelId="{4A3A142C-1BF1-44B7-93F1-8E107E0F9E31}" type="presParOf" srcId="{9299C882-9E54-4143-BCEA-1E6B15AA4257}" destId="{E2397F6A-F0FB-4AA0-AA79-6CF96FBEC1B1}" srcOrd="13" destOrd="0" presId="urn:microsoft.com/office/officeart/2005/8/layout/list1"/>
    <dgm:cxn modelId="{E9CE428F-F0FB-437C-B532-DF9E1B97C216}" type="presParOf" srcId="{9299C882-9E54-4143-BCEA-1E6B15AA4257}" destId="{534ABCD2-A7A7-4A7D-B5E7-82137567B46B}" srcOrd="14" destOrd="0" presId="urn:microsoft.com/office/officeart/2005/8/layout/list1"/>
    <dgm:cxn modelId="{301486E7-C5FF-4D56-B835-41FE05AED41A}" type="presParOf" srcId="{9299C882-9E54-4143-BCEA-1E6B15AA4257}" destId="{8E76C26C-B087-47D0-9262-E8523FC47F1A}" srcOrd="15" destOrd="0" presId="urn:microsoft.com/office/officeart/2005/8/layout/list1"/>
    <dgm:cxn modelId="{3BE780C0-036F-4DD4-9C32-A0D05CF61919}" type="presParOf" srcId="{9299C882-9E54-4143-BCEA-1E6B15AA4257}" destId="{604F3C81-58DB-4EDA-83E4-1CC5C4A32C16}" srcOrd="16" destOrd="0" presId="urn:microsoft.com/office/officeart/2005/8/layout/list1"/>
    <dgm:cxn modelId="{0896A406-F741-4B9F-8A55-B6A22010E4D5}" type="presParOf" srcId="{604F3C81-58DB-4EDA-83E4-1CC5C4A32C16}" destId="{20D35F5F-6F99-4D38-9E11-CF0EA27443FC}" srcOrd="0" destOrd="0" presId="urn:microsoft.com/office/officeart/2005/8/layout/list1"/>
    <dgm:cxn modelId="{5D5885FA-63F6-4367-ADD7-36193F54D05F}" type="presParOf" srcId="{604F3C81-58DB-4EDA-83E4-1CC5C4A32C16}" destId="{53BF82D1-D666-4B64-A4F4-3FF32DD86182}" srcOrd="1" destOrd="0" presId="urn:microsoft.com/office/officeart/2005/8/layout/list1"/>
    <dgm:cxn modelId="{011A799A-B576-4865-8445-E967EF844951}" type="presParOf" srcId="{9299C882-9E54-4143-BCEA-1E6B15AA4257}" destId="{E17A0FA8-0366-4E0B-A431-5194BFFC5FB3}" srcOrd="17" destOrd="0" presId="urn:microsoft.com/office/officeart/2005/8/layout/list1"/>
    <dgm:cxn modelId="{13208F55-2642-4E66-874C-820FB0364252}" type="presParOf" srcId="{9299C882-9E54-4143-BCEA-1E6B15AA4257}" destId="{9580F75A-9C61-4C1C-8A91-570231947F7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F28B88-10C7-4E44-974D-465C2238BAE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32A671E1-B272-4E51-A289-DFE3C64602D6}">
      <dgm:prSet phldrT="[Text]" custT="1"/>
      <dgm:spPr/>
      <dgm:t>
        <a:bodyPr/>
        <a:lstStyle/>
        <a:p>
          <a:r>
            <a:rPr lang="th-TH" sz="2000" b="1" spc="-40" baseline="0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rPr>
            <a:t>ยุทธศาสตร์และแนวทางการสนับสนุนการพัฒนาเทคโนโลยีฯ</a:t>
          </a:r>
          <a:endParaRPr lang="th-TH" sz="2000" b="1" spc="-40" baseline="0" dirty="0">
            <a:solidFill>
              <a:schemeClr val="bg1"/>
            </a:solidFill>
            <a:latin typeface="Cordia New" pitchFamily="34" charset="-34"/>
            <a:cs typeface="Cordia New" pitchFamily="34" charset="-34"/>
          </a:endParaRPr>
        </a:p>
      </dgm:t>
    </dgm:pt>
    <dgm:pt modelId="{1BD27E39-231F-4F6E-AA5E-C689A2D0CDBD}" type="parTrans" cxnId="{305D1F0E-E75E-4380-96D8-C2A8BDA08FF0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DA5D041-8D20-44D4-875B-C3E759B530C7}" type="sibTrans" cxnId="{305D1F0E-E75E-4380-96D8-C2A8BDA08FF0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58C3A81D-8150-4DC0-AC34-4815E35185AA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นโยบายรัฐและยุทธศาสตร์ประเทศ (</a:t>
          </a:r>
          <a:r>
            <a:rPr lang="en-US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Country Strategy</a:t>
          </a:r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)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B36A9B4-C4D2-474D-B094-1CED00AA4C43}" type="parTrans" cxnId="{7AD47556-92B8-4F2F-A75B-9AEE6357832C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A5C2C4D-5D06-432A-9DA9-B8EBE52385C3}" type="sibTrans" cxnId="{7AD47556-92B8-4F2F-A75B-9AEE6357832C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78C7FF2A-C849-41DF-8F81-A0A803D15A74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แผนพัฒนาฯ       ฉบับที่ 11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ECA6966-DAEC-4EA5-A251-5A78A610B2A3}" type="parTrans" cxnId="{36627718-F4B5-4904-B000-4ABBCA6CEE9C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1AE24B7-839D-4143-8BB8-94BD90A892DE}" type="sibTrans" cxnId="{36627718-F4B5-4904-B000-4ABBCA6CEE9C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27411994-5D8C-4FB7-80DB-722BFBE878A4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แผน </a:t>
          </a:r>
          <a:r>
            <a:rPr lang="th-TH" sz="2000" b="1" dirty="0" err="1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วทน.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F70FB300-F7DD-45EE-97D4-251E7EBC657F}" type="parTrans" cxnId="{DFD86BB9-D6C2-455C-AFE7-502264F973B2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4911BCB-CE0F-4229-960B-55B3DB2D3CB9}" type="sibTrans" cxnId="{DFD86BB9-D6C2-455C-AFE7-502264F973B2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F797848A-5A2C-4990-B8B9-53F757928659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ความคิดเห็นของผู้มีส่วนเกี่ยวข้อง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41D5CF7-B9A6-4895-AF73-79F755D99833}" type="parTrans" cxnId="{1B055400-FFC0-4919-A5FC-03DDB11012FA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4E193EC6-CD93-4766-BC12-22A3911D6251}" type="sibTrans" cxnId="{1B055400-FFC0-4919-A5FC-03DDB11012FA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88E33C3-5575-4711-8EDF-566B68AEB23E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นโยบาย ยุทธศาสตร์ มาตรการ/แนวทางการสนับสนุนการพัฒนาเทคโนโลยีอื่นๆ ที่เกี่ยวข้อง 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7C65FE2F-CBF1-4BA0-AAD7-0C9C461C232C}" type="parTrans" cxnId="{BD8C7BF6-A5BF-4FA0-9487-2E4DA752D33E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8A3DACFB-886A-4E83-AC70-AB53D79C315F}" type="sibTrans" cxnId="{BD8C7BF6-A5BF-4FA0-9487-2E4DA752D33E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73620297-4CD2-49F4-AAD9-4B4700E95A86}" type="pres">
      <dgm:prSet presAssocID="{B3F28B88-10C7-4E44-974D-465C2238BA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F1D2AE3-7B4F-4DC5-AD07-EA3662CB5D33}" type="pres">
      <dgm:prSet presAssocID="{32A671E1-B272-4E51-A289-DFE3C64602D6}" presName="centerShape" presStyleLbl="node0" presStyleIdx="0" presStyleCnt="1"/>
      <dgm:spPr/>
      <dgm:t>
        <a:bodyPr/>
        <a:lstStyle/>
        <a:p>
          <a:endParaRPr lang="th-TH"/>
        </a:p>
      </dgm:t>
    </dgm:pt>
    <dgm:pt modelId="{29322316-C343-4B88-97FF-90F927CEFE8E}" type="pres">
      <dgm:prSet presAssocID="{6B36A9B4-C4D2-474D-B094-1CED00AA4C43}" presName="parTrans" presStyleLbl="bgSibTrans2D1" presStyleIdx="0" presStyleCnt="5"/>
      <dgm:spPr/>
      <dgm:t>
        <a:bodyPr/>
        <a:lstStyle/>
        <a:p>
          <a:endParaRPr lang="th-TH"/>
        </a:p>
      </dgm:t>
    </dgm:pt>
    <dgm:pt modelId="{155CDA61-B5AC-41BD-B3D3-61F02588A16C}" type="pres">
      <dgm:prSet presAssocID="{58C3A81D-8150-4DC0-AC34-4815E35185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2B776D-B7C9-4258-9FE0-6EDFD79D0D26}" type="pres">
      <dgm:prSet presAssocID="{EECA6966-DAEC-4EA5-A251-5A78A610B2A3}" presName="parTrans" presStyleLbl="bgSibTrans2D1" presStyleIdx="1" presStyleCnt="5"/>
      <dgm:spPr/>
      <dgm:t>
        <a:bodyPr/>
        <a:lstStyle/>
        <a:p>
          <a:endParaRPr lang="th-TH"/>
        </a:p>
      </dgm:t>
    </dgm:pt>
    <dgm:pt modelId="{E9F41CE3-BE25-4FBE-82A9-8085A0A02F72}" type="pres">
      <dgm:prSet presAssocID="{78C7FF2A-C849-41DF-8F81-A0A803D15A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ED06E4-81DF-4F9C-97BA-34A3BBC1187C}" type="pres">
      <dgm:prSet presAssocID="{F70FB300-F7DD-45EE-97D4-251E7EBC657F}" presName="parTrans" presStyleLbl="bgSibTrans2D1" presStyleIdx="2" presStyleCnt="5"/>
      <dgm:spPr/>
      <dgm:t>
        <a:bodyPr/>
        <a:lstStyle/>
        <a:p>
          <a:endParaRPr lang="th-TH"/>
        </a:p>
      </dgm:t>
    </dgm:pt>
    <dgm:pt modelId="{485D52E2-624D-4D1E-861D-1B7F84EADB2B}" type="pres">
      <dgm:prSet presAssocID="{27411994-5D8C-4FB7-80DB-722BFBE878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0B5749-8A60-4ABE-A298-3A73E1F6F322}" type="pres">
      <dgm:prSet presAssocID="{7C65FE2F-CBF1-4BA0-AAD7-0C9C461C232C}" presName="parTrans" presStyleLbl="bgSibTrans2D1" presStyleIdx="3" presStyleCnt="5"/>
      <dgm:spPr/>
      <dgm:t>
        <a:bodyPr/>
        <a:lstStyle/>
        <a:p>
          <a:endParaRPr lang="th-TH"/>
        </a:p>
      </dgm:t>
    </dgm:pt>
    <dgm:pt modelId="{16B98D55-64A4-4532-9A37-C5B5DD3266B4}" type="pres">
      <dgm:prSet presAssocID="{188E33C3-5575-4711-8EDF-566B68AEB2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B60734-6961-40DB-851E-C9A2A64F46BC}" type="pres">
      <dgm:prSet presAssocID="{B41D5CF7-B9A6-4895-AF73-79F755D99833}" presName="parTrans" presStyleLbl="bgSibTrans2D1" presStyleIdx="4" presStyleCnt="5"/>
      <dgm:spPr/>
      <dgm:t>
        <a:bodyPr/>
        <a:lstStyle/>
        <a:p>
          <a:endParaRPr lang="th-TH"/>
        </a:p>
      </dgm:t>
    </dgm:pt>
    <dgm:pt modelId="{E91EB8C7-A641-4329-8B04-3C811C081D3E}" type="pres">
      <dgm:prSet presAssocID="{F797848A-5A2C-4990-B8B9-53F7579286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0345B4C-D4C9-4A37-9AA6-0943E391F497}" type="presOf" srcId="{6B36A9B4-C4D2-474D-B094-1CED00AA4C43}" destId="{29322316-C343-4B88-97FF-90F927CEFE8E}" srcOrd="0" destOrd="0" presId="urn:microsoft.com/office/officeart/2005/8/layout/radial4"/>
    <dgm:cxn modelId="{DCB49362-5A2A-421A-8EAC-D2A55D567484}" type="presOf" srcId="{F797848A-5A2C-4990-B8B9-53F757928659}" destId="{E91EB8C7-A641-4329-8B04-3C811C081D3E}" srcOrd="0" destOrd="0" presId="urn:microsoft.com/office/officeart/2005/8/layout/radial4"/>
    <dgm:cxn modelId="{2FB0EFD6-BCF0-4860-AE5C-548884359B59}" type="presOf" srcId="{B41D5CF7-B9A6-4895-AF73-79F755D99833}" destId="{74B60734-6961-40DB-851E-C9A2A64F46BC}" srcOrd="0" destOrd="0" presId="urn:microsoft.com/office/officeart/2005/8/layout/radial4"/>
    <dgm:cxn modelId="{BD8C7BF6-A5BF-4FA0-9487-2E4DA752D33E}" srcId="{32A671E1-B272-4E51-A289-DFE3C64602D6}" destId="{188E33C3-5575-4711-8EDF-566B68AEB23E}" srcOrd="3" destOrd="0" parTransId="{7C65FE2F-CBF1-4BA0-AAD7-0C9C461C232C}" sibTransId="{8A3DACFB-886A-4E83-AC70-AB53D79C315F}"/>
    <dgm:cxn modelId="{88ED9C2B-AD54-4AD8-B52F-AA44A107D6CC}" type="presOf" srcId="{F70FB300-F7DD-45EE-97D4-251E7EBC657F}" destId="{FEED06E4-81DF-4F9C-97BA-34A3BBC1187C}" srcOrd="0" destOrd="0" presId="urn:microsoft.com/office/officeart/2005/8/layout/radial4"/>
    <dgm:cxn modelId="{1B055400-FFC0-4919-A5FC-03DDB11012FA}" srcId="{32A671E1-B272-4E51-A289-DFE3C64602D6}" destId="{F797848A-5A2C-4990-B8B9-53F757928659}" srcOrd="4" destOrd="0" parTransId="{B41D5CF7-B9A6-4895-AF73-79F755D99833}" sibTransId="{4E193EC6-CD93-4766-BC12-22A3911D6251}"/>
    <dgm:cxn modelId="{7AD47556-92B8-4F2F-A75B-9AEE6357832C}" srcId="{32A671E1-B272-4E51-A289-DFE3C64602D6}" destId="{58C3A81D-8150-4DC0-AC34-4815E35185AA}" srcOrd="0" destOrd="0" parTransId="{6B36A9B4-C4D2-474D-B094-1CED00AA4C43}" sibTransId="{BA5C2C4D-5D06-432A-9DA9-B8EBE52385C3}"/>
    <dgm:cxn modelId="{DFD86BB9-D6C2-455C-AFE7-502264F973B2}" srcId="{32A671E1-B272-4E51-A289-DFE3C64602D6}" destId="{27411994-5D8C-4FB7-80DB-722BFBE878A4}" srcOrd="2" destOrd="0" parTransId="{F70FB300-F7DD-45EE-97D4-251E7EBC657F}" sibTransId="{E4911BCB-CE0F-4229-960B-55B3DB2D3CB9}"/>
    <dgm:cxn modelId="{305D1F0E-E75E-4380-96D8-C2A8BDA08FF0}" srcId="{B3F28B88-10C7-4E44-974D-465C2238BAE4}" destId="{32A671E1-B272-4E51-A289-DFE3C64602D6}" srcOrd="0" destOrd="0" parTransId="{1BD27E39-231F-4F6E-AA5E-C689A2D0CDBD}" sibTransId="{EDA5D041-8D20-44D4-875B-C3E759B530C7}"/>
    <dgm:cxn modelId="{2DB27CBE-8AED-4AB3-A05C-350B6FE1CAC7}" type="presOf" srcId="{32A671E1-B272-4E51-A289-DFE3C64602D6}" destId="{EF1D2AE3-7B4F-4DC5-AD07-EA3662CB5D33}" srcOrd="0" destOrd="0" presId="urn:microsoft.com/office/officeart/2005/8/layout/radial4"/>
    <dgm:cxn modelId="{856332F8-2E2B-4B66-98A5-4241FB347B83}" type="presOf" srcId="{B3F28B88-10C7-4E44-974D-465C2238BAE4}" destId="{73620297-4CD2-49F4-AAD9-4B4700E95A86}" srcOrd="0" destOrd="0" presId="urn:microsoft.com/office/officeart/2005/8/layout/radial4"/>
    <dgm:cxn modelId="{36627718-F4B5-4904-B000-4ABBCA6CEE9C}" srcId="{32A671E1-B272-4E51-A289-DFE3C64602D6}" destId="{78C7FF2A-C849-41DF-8F81-A0A803D15A74}" srcOrd="1" destOrd="0" parTransId="{EECA6966-DAEC-4EA5-A251-5A78A610B2A3}" sibTransId="{61AE24B7-839D-4143-8BB8-94BD90A892DE}"/>
    <dgm:cxn modelId="{5809CC44-5673-4ED9-B860-05C8A62EF174}" type="presOf" srcId="{78C7FF2A-C849-41DF-8F81-A0A803D15A74}" destId="{E9F41CE3-BE25-4FBE-82A9-8085A0A02F72}" srcOrd="0" destOrd="0" presId="urn:microsoft.com/office/officeart/2005/8/layout/radial4"/>
    <dgm:cxn modelId="{5E33DD4D-0EEC-4B9D-BC07-84826C518683}" type="presOf" srcId="{7C65FE2F-CBF1-4BA0-AAD7-0C9C461C232C}" destId="{560B5749-8A60-4ABE-A298-3A73E1F6F322}" srcOrd="0" destOrd="0" presId="urn:microsoft.com/office/officeart/2005/8/layout/radial4"/>
    <dgm:cxn modelId="{A97EAC1C-3920-4F95-812E-E02702BE162B}" type="presOf" srcId="{188E33C3-5575-4711-8EDF-566B68AEB23E}" destId="{16B98D55-64A4-4532-9A37-C5B5DD3266B4}" srcOrd="0" destOrd="0" presId="urn:microsoft.com/office/officeart/2005/8/layout/radial4"/>
    <dgm:cxn modelId="{2D061F81-5B13-455F-9463-AC6D92FE808A}" type="presOf" srcId="{EECA6966-DAEC-4EA5-A251-5A78A610B2A3}" destId="{FD2B776D-B7C9-4258-9FE0-6EDFD79D0D26}" srcOrd="0" destOrd="0" presId="urn:microsoft.com/office/officeart/2005/8/layout/radial4"/>
    <dgm:cxn modelId="{AB9A4853-2010-4188-B3EF-457DB14B004F}" type="presOf" srcId="{58C3A81D-8150-4DC0-AC34-4815E35185AA}" destId="{155CDA61-B5AC-41BD-B3D3-61F02588A16C}" srcOrd="0" destOrd="0" presId="urn:microsoft.com/office/officeart/2005/8/layout/radial4"/>
    <dgm:cxn modelId="{F240D18D-D803-4B43-9420-1F0C790FA59A}" type="presOf" srcId="{27411994-5D8C-4FB7-80DB-722BFBE878A4}" destId="{485D52E2-624D-4D1E-861D-1B7F84EADB2B}" srcOrd="0" destOrd="0" presId="urn:microsoft.com/office/officeart/2005/8/layout/radial4"/>
    <dgm:cxn modelId="{84E995DF-67E9-4357-AD83-555A745F3277}" type="presParOf" srcId="{73620297-4CD2-49F4-AAD9-4B4700E95A86}" destId="{EF1D2AE3-7B4F-4DC5-AD07-EA3662CB5D33}" srcOrd="0" destOrd="0" presId="urn:microsoft.com/office/officeart/2005/8/layout/radial4"/>
    <dgm:cxn modelId="{291CEB60-D3ED-47FE-9FF5-140FC497FE30}" type="presParOf" srcId="{73620297-4CD2-49F4-AAD9-4B4700E95A86}" destId="{29322316-C343-4B88-97FF-90F927CEFE8E}" srcOrd="1" destOrd="0" presId="urn:microsoft.com/office/officeart/2005/8/layout/radial4"/>
    <dgm:cxn modelId="{0F08C4B9-33F4-40B8-BF66-B96539D1EFBF}" type="presParOf" srcId="{73620297-4CD2-49F4-AAD9-4B4700E95A86}" destId="{155CDA61-B5AC-41BD-B3D3-61F02588A16C}" srcOrd="2" destOrd="0" presId="urn:microsoft.com/office/officeart/2005/8/layout/radial4"/>
    <dgm:cxn modelId="{ABD945FE-88FA-4193-9EE4-E3817101EA84}" type="presParOf" srcId="{73620297-4CD2-49F4-AAD9-4B4700E95A86}" destId="{FD2B776D-B7C9-4258-9FE0-6EDFD79D0D26}" srcOrd="3" destOrd="0" presId="urn:microsoft.com/office/officeart/2005/8/layout/radial4"/>
    <dgm:cxn modelId="{8650442B-E889-47B3-8A30-EC4A9ABD5B26}" type="presParOf" srcId="{73620297-4CD2-49F4-AAD9-4B4700E95A86}" destId="{E9F41CE3-BE25-4FBE-82A9-8085A0A02F72}" srcOrd="4" destOrd="0" presId="urn:microsoft.com/office/officeart/2005/8/layout/radial4"/>
    <dgm:cxn modelId="{610CDD9A-1386-4A9B-AE76-EA93C19E14E3}" type="presParOf" srcId="{73620297-4CD2-49F4-AAD9-4B4700E95A86}" destId="{FEED06E4-81DF-4F9C-97BA-34A3BBC1187C}" srcOrd="5" destOrd="0" presId="urn:microsoft.com/office/officeart/2005/8/layout/radial4"/>
    <dgm:cxn modelId="{667B2C05-2936-4B0D-B600-198A4E3B42E6}" type="presParOf" srcId="{73620297-4CD2-49F4-AAD9-4B4700E95A86}" destId="{485D52E2-624D-4D1E-861D-1B7F84EADB2B}" srcOrd="6" destOrd="0" presId="urn:microsoft.com/office/officeart/2005/8/layout/radial4"/>
    <dgm:cxn modelId="{62C943B1-3DDA-4D4D-AF19-49842FD655CB}" type="presParOf" srcId="{73620297-4CD2-49F4-AAD9-4B4700E95A86}" destId="{560B5749-8A60-4ABE-A298-3A73E1F6F322}" srcOrd="7" destOrd="0" presId="urn:microsoft.com/office/officeart/2005/8/layout/radial4"/>
    <dgm:cxn modelId="{FAB4BC1E-671E-4CC8-A808-2F914F5C44AF}" type="presParOf" srcId="{73620297-4CD2-49F4-AAD9-4B4700E95A86}" destId="{16B98D55-64A4-4532-9A37-C5B5DD3266B4}" srcOrd="8" destOrd="0" presId="urn:microsoft.com/office/officeart/2005/8/layout/radial4"/>
    <dgm:cxn modelId="{701E017A-EB97-4064-AACC-481618E59D16}" type="presParOf" srcId="{73620297-4CD2-49F4-AAD9-4B4700E95A86}" destId="{74B60734-6961-40DB-851E-C9A2A64F46BC}" srcOrd="9" destOrd="0" presId="urn:microsoft.com/office/officeart/2005/8/layout/radial4"/>
    <dgm:cxn modelId="{E89E9B74-657A-4F67-A4DC-5275619ECA57}" type="presParOf" srcId="{73620297-4CD2-49F4-AAD9-4B4700E95A86}" destId="{E91EB8C7-A641-4329-8B04-3C811C081D3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0520C4-6485-4284-9767-093FB07445D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FFD83F6-E5A7-4BC4-9732-BE3F80AAF434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จัดทำ </a:t>
          </a:r>
          <a:r>
            <a:rPr lang="en-US" sz="2800" b="1" dirty="0" smtClean="0">
              <a:latin typeface="Cordia New" pitchFamily="34" charset="-34"/>
              <a:cs typeface="Cordia New" pitchFamily="34" charset="-34"/>
            </a:rPr>
            <a:t>SWOT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9A0A8CF6-41FC-4185-BEF8-1FC6F6529A27}" type="parTrans" cxnId="{1F377819-6B09-40CC-8117-8BE0DAFEBDA7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A3619730-AAC7-4BFA-B56F-D57983D9905A}" type="sibTrans" cxnId="{1F377819-6B09-40CC-8117-8BE0DAFEBDA7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D40B71FF-492F-42F9-908F-6F3697AEA326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กำหนดวิสัยทัศน์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4C136979-F6A2-474A-8924-368F7DB3DEA5}" type="parTrans" cxnId="{95942A9F-B338-4F2A-A154-869183356655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4E184CDF-D4A6-4A4A-A3D3-A09F876966C1}" type="sibTrans" cxnId="{95942A9F-B338-4F2A-A154-869183356655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2E6F0E6D-A5A9-490F-8E8F-70DFDDD9AD70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กำหนดเป้าหมาย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144E9649-74CF-477C-B59E-3595F419DD88}" type="parTrans" cxnId="{C606857A-6B37-4A41-88CE-F02E6C86950B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7714B1B3-7B20-43A3-8517-4872E4110338}" type="sibTrans" cxnId="{C606857A-6B37-4A41-88CE-F02E6C86950B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EC51BDAF-FBF9-4C0A-8BF9-B070C9C842CC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กำหนดกลยุทธ์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3711E5E1-C71A-4060-8EDF-30412399A9A6}" type="parTrans" cxnId="{A6D52C29-CFFE-466B-BBAD-1B9FA4ADF1EF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F06FFF0B-DF7D-4BB2-A76A-184C49C07FF1}" type="sibTrans" cxnId="{A6D52C29-CFFE-466B-BBAD-1B9FA4ADF1EF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FEC1C284-83F6-46C2-A695-B20977E05C60}" type="pres">
      <dgm:prSet presAssocID="{670520C4-6485-4284-9767-093FB07445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85DFD7F-2D60-4B48-8937-7BF941A665BC}" type="pres">
      <dgm:prSet presAssocID="{670520C4-6485-4284-9767-093FB07445D5}" presName="dummyMaxCanvas" presStyleCnt="0">
        <dgm:presLayoutVars/>
      </dgm:prSet>
      <dgm:spPr/>
    </dgm:pt>
    <dgm:pt modelId="{19CF0739-4697-4DCA-BEB7-E52B69DBC757}" type="pres">
      <dgm:prSet presAssocID="{670520C4-6485-4284-9767-093FB07445D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4EA37C-D81F-45D8-B96E-7B8625E2C62D}" type="pres">
      <dgm:prSet presAssocID="{670520C4-6485-4284-9767-093FB07445D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B3A9AB-1503-4B0D-A0A4-AFADB65EB8BB}" type="pres">
      <dgm:prSet presAssocID="{670520C4-6485-4284-9767-093FB07445D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677956-7BBD-49E9-8BCA-2FBF66B84FB7}" type="pres">
      <dgm:prSet presAssocID="{670520C4-6485-4284-9767-093FB07445D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B85C01-D1D2-4CDA-99A7-36BFADA2C87E}" type="pres">
      <dgm:prSet presAssocID="{670520C4-6485-4284-9767-093FB07445D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D27AE4-C1B8-4394-9B7A-07197F1AA20A}" type="pres">
      <dgm:prSet presAssocID="{670520C4-6485-4284-9767-093FB07445D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1B9060-D186-4B04-B528-36DC6296BCA2}" type="pres">
      <dgm:prSet presAssocID="{670520C4-6485-4284-9767-093FB07445D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E0CF49-1FF5-4DB5-8E84-9D2AFE8F7F65}" type="pres">
      <dgm:prSet presAssocID="{670520C4-6485-4284-9767-093FB07445D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A7B406-9905-41D3-B805-043A33B3320B}" type="pres">
      <dgm:prSet presAssocID="{670520C4-6485-4284-9767-093FB07445D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050038-B5AA-49E0-ABBC-29015E76B8D5}" type="pres">
      <dgm:prSet presAssocID="{670520C4-6485-4284-9767-093FB07445D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797DEE-8A16-4547-B07F-AD514CC83597}" type="pres">
      <dgm:prSet presAssocID="{670520C4-6485-4284-9767-093FB07445D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4C86EEE-F576-4CD7-9939-A1508CEAAF1A}" type="presOf" srcId="{EC51BDAF-FBF9-4C0A-8BF9-B070C9C842CC}" destId="{45797DEE-8A16-4547-B07F-AD514CC83597}" srcOrd="1" destOrd="0" presId="urn:microsoft.com/office/officeart/2005/8/layout/vProcess5"/>
    <dgm:cxn modelId="{D8820025-6935-4935-8B39-D47EB6777648}" type="presOf" srcId="{D40B71FF-492F-42F9-908F-6F3697AEA326}" destId="{DBA7B406-9905-41D3-B805-043A33B3320B}" srcOrd="1" destOrd="0" presId="urn:microsoft.com/office/officeart/2005/8/layout/vProcess5"/>
    <dgm:cxn modelId="{B8546E9D-B497-4BDA-B204-426DBF742270}" type="presOf" srcId="{2FFD83F6-E5A7-4BC4-9732-BE3F80AAF434}" destId="{FBE0CF49-1FF5-4DB5-8E84-9D2AFE8F7F65}" srcOrd="1" destOrd="0" presId="urn:microsoft.com/office/officeart/2005/8/layout/vProcess5"/>
    <dgm:cxn modelId="{95942A9F-B338-4F2A-A154-869183356655}" srcId="{670520C4-6485-4284-9767-093FB07445D5}" destId="{D40B71FF-492F-42F9-908F-6F3697AEA326}" srcOrd="1" destOrd="0" parTransId="{4C136979-F6A2-474A-8924-368F7DB3DEA5}" sibTransId="{4E184CDF-D4A6-4A4A-A3D3-A09F876966C1}"/>
    <dgm:cxn modelId="{16C16BE7-3B1D-439C-B7CE-E95523C8CE42}" type="presOf" srcId="{670520C4-6485-4284-9767-093FB07445D5}" destId="{FEC1C284-83F6-46C2-A695-B20977E05C60}" srcOrd="0" destOrd="0" presId="urn:microsoft.com/office/officeart/2005/8/layout/vProcess5"/>
    <dgm:cxn modelId="{4BA976CB-A53E-47C6-91AD-0D350C3A913C}" type="presOf" srcId="{4E184CDF-D4A6-4A4A-A3D3-A09F876966C1}" destId="{EFD27AE4-C1B8-4394-9B7A-07197F1AA20A}" srcOrd="0" destOrd="0" presId="urn:microsoft.com/office/officeart/2005/8/layout/vProcess5"/>
    <dgm:cxn modelId="{C606857A-6B37-4A41-88CE-F02E6C86950B}" srcId="{670520C4-6485-4284-9767-093FB07445D5}" destId="{2E6F0E6D-A5A9-490F-8E8F-70DFDDD9AD70}" srcOrd="2" destOrd="0" parTransId="{144E9649-74CF-477C-B59E-3595F419DD88}" sibTransId="{7714B1B3-7B20-43A3-8517-4872E4110338}"/>
    <dgm:cxn modelId="{05801AA4-888B-4D80-B797-8E52A3BA0A9B}" type="presOf" srcId="{EC51BDAF-FBF9-4C0A-8BF9-B070C9C842CC}" destId="{24677956-7BBD-49E9-8BCA-2FBF66B84FB7}" srcOrd="0" destOrd="0" presId="urn:microsoft.com/office/officeart/2005/8/layout/vProcess5"/>
    <dgm:cxn modelId="{FF4FA0D7-D7F9-4B46-8152-1039E13F46AC}" type="presOf" srcId="{2E6F0E6D-A5A9-490F-8E8F-70DFDDD9AD70}" destId="{27050038-B5AA-49E0-ABBC-29015E76B8D5}" srcOrd="1" destOrd="0" presId="urn:microsoft.com/office/officeart/2005/8/layout/vProcess5"/>
    <dgm:cxn modelId="{64E3E733-B0E3-4E68-B861-0D6BA5E8E761}" type="presOf" srcId="{7714B1B3-7B20-43A3-8517-4872E4110338}" destId="{241B9060-D186-4B04-B528-36DC6296BCA2}" srcOrd="0" destOrd="0" presId="urn:microsoft.com/office/officeart/2005/8/layout/vProcess5"/>
    <dgm:cxn modelId="{1D85D808-5D6A-45B1-AB84-8A6BD45ACD1A}" type="presOf" srcId="{2FFD83F6-E5A7-4BC4-9732-BE3F80AAF434}" destId="{19CF0739-4697-4DCA-BEB7-E52B69DBC757}" srcOrd="0" destOrd="0" presId="urn:microsoft.com/office/officeart/2005/8/layout/vProcess5"/>
    <dgm:cxn modelId="{1F377819-6B09-40CC-8117-8BE0DAFEBDA7}" srcId="{670520C4-6485-4284-9767-093FB07445D5}" destId="{2FFD83F6-E5A7-4BC4-9732-BE3F80AAF434}" srcOrd="0" destOrd="0" parTransId="{9A0A8CF6-41FC-4185-BEF8-1FC6F6529A27}" sibTransId="{A3619730-AAC7-4BFA-B56F-D57983D9905A}"/>
    <dgm:cxn modelId="{8ACD4A58-B6B7-42F4-B0DF-560AA374F198}" type="presOf" srcId="{D40B71FF-492F-42F9-908F-6F3697AEA326}" destId="{5C4EA37C-D81F-45D8-B96E-7B8625E2C62D}" srcOrd="0" destOrd="0" presId="urn:microsoft.com/office/officeart/2005/8/layout/vProcess5"/>
    <dgm:cxn modelId="{A6D52C29-CFFE-466B-BBAD-1B9FA4ADF1EF}" srcId="{670520C4-6485-4284-9767-093FB07445D5}" destId="{EC51BDAF-FBF9-4C0A-8BF9-B070C9C842CC}" srcOrd="3" destOrd="0" parTransId="{3711E5E1-C71A-4060-8EDF-30412399A9A6}" sibTransId="{F06FFF0B-DF7D-4BB2-A76A-184C49C07FF1}"/>
    <dgm:cxn modelId="{2B8207DB-7CE3-4682-8DAB-E8888D280AC4}" type="presOf" srcId="{2E6F0E6D-A5A9-490F-8E8F-70DFDDD9AD70}" destId="{0EB3A9AB-1503-4B0D-A0A4-AFADB65EB8BB}" srcOrd="0" destOrd="0" presId="urn:microsoft.com/office/officeart/2005/8/layout/vProcess5"/>
    <dgm:cxn modelId="{0EAAAFD0-B8EB-4506-9A24-7F0FDCA6FB0E}" type="presOf" srcId="{A3619730-AAC7-4BFA-B56F-D57983D9905A}" destId="{E7B85C01-D1D2-4CDA-99A7-36BFADA2C87E}" srcOrd="0" destOrd="0" presId="urn:microsoft.com/office/officeart/2005/8/layout/vProcess5"/>
    <dgm:cxn modelId="{4B1AEB19-222D-4820-82D4-4A07BF4820EC}" type="presParOf" srcId="{FEC1C284-83F6-46C2-A695-B20977E05C60}" destId="{185DFD7F-2D60-4B48-8937-7BF941A665BC}" srcOrd="0" destOrd="0" presId="urn:microsoft.com/office/officeart/2005/8/layout/vProcess5"/>
    <dgm:cxn modelId="{82BC3B0D-49F0-46F2-B5DA-09AC8BFD4DCC}" type="presParOf" srcId="{FEC1C284-83F6-46C2-A695-B20977E05C60}" destId="{19CF0739-4697-4DCA-BEB7-E52B69DBC757}" srcOrd="1" destOrd="0" presId="urn:microsoft.com/office/officeart/2005/8/layout/vProcess5"/>
    <dgm:cxn modelId="{BD6F12B0-DD85-48B4-950D-5D977D127953}" type="presParOf" srcId="{FEC1C284-83F6-46C2-A695-B20977E05C60}" destId="{5C4EA37C-D81F-45D8-B96E-7B8625E2C62D}" srcOrd="2" destOrd="0" presId="urn:microsoft.com/office/officeart/2005/8/layout/vProcess5"/>
    <dgm:cxn modelId="{714C32B3-D241-46EF-846C-9D221A6E0D19}" type="presParOf" srcId="{FEC1C284-83F6-46C2-A695-B20977E05C60}" destId="{0EB3A9AB-1503-4B0D-A0A4-AFADB65EB8BB}" srcOrd="3" destOrd="0" presId="urn:microsoft.com/office/officeart/2005/8/layout/vProcess5"/>
    <dgm:cxn modelId="{D6B32192-F972-435D-977B-46256CE0178D}" type="presParOf" srcId="{FEC1C284-83F6-46C2-A695-B20977E05C60}" destId="{24677956-7BBD-49E9-8BCA-2FBF66B84FB7}" srcOrd="4" destOrd="0" presId="urn:microsoft.com/office/officeart/2005/8/layout/vProcess5"/>
    <dgm:cxn modelId="{0E2FCBF3-EC51-489C-A577-68EA558B6824}" type="presParOf" srcId="{FEC1C284-83F6-46C2-A695-B20977E05C60}" destId="{E7B85C01-D1D2-4CDA-99A7-36BFADA2C87E}" srcOrd="5" destOrd="0" presId="urn:microsoft.com/office/officeart/2005/8/layout/vProcess5"/>
    <dgm:cxn modelId="{B8A6429F-BFCB-46ED-A25E-4FA734BCBFCA}" type="presParOf" srcId="{FEC1C284-83F6-46C2-A695-B20977E05C60}" destId="{EFD27AE4-C1B8-4394-9B7A-07197F1AA20A}" srcOrd="6" destOrd="0" presId="urn:microsoft.com/office/officeart/2005/8/layout/vProcess5"/>
    <dgm:cxn modelId="{E5DCA3B5-2DA2-413D-9C05-AC328F15902A}" type="presParOf" srcId="{FEC1C284-83F6-46C2-A695-B20977E05C60}" destId="{241B9060-D186-4B04-B528-36DC6296BCA2}" srcOrd="7" destOrd="0" presId="urn:microsoft.com/office/officeart/2005/8/layout/vProcess5"/>
    <dgm:cxn modelId="{D1A28C06-5270-4EB9-8754-90E5E8F3F297}" type="presParOf" srcId="{FEC1C284-83F6-46C2-A695-B20977E05C60}" destId="{FBE0CF49-1FF5-4DB5-8E84-9D2AFE8F7F65}" srcOrd="8" destOrd="0" presId="urn:microsoft.com/office/officeart/2005/8/layout/vProcess5"/>
    <dgm:cxn modelId="{281E9F0A-F893-41ED-8CF0-42D9B8ED977C}" type="presParOf" srcId="{FEC1C284-83F6-46C2-A695-B20977E05C60}" destId="{DBA7B406-9905-41D3-B805-043A33B3320B}" srcOrd="9" destOrd="0" presId="urn:microsoft.com/office/officeart/2005/8/layout/vProcess5"/>
    <dgm:cxn modelId="{F753C693-CB9A-4ABE-B5E0-2421A564CA9E}" type="presParOf" srcId="{FEC1C284-83F6-46C2-A695-B20977E05C60}" destId="{27050038-B5AA-49E0-ABBC-29015E76B8D5}" srcOrd="10" destOrd="0" presId="urn:microsoft.com/office/officeart/2005/8/layout/vProcess5"/>
    <dgm:cxn modelId="{9B22EE3F-D3AE-44CF-A64C-2AB926A9064C}" type="presParOf" srcId="{FEC1C284-83F6-46C2-A695-B20977E05C60}" destId="{45797DEE-8A16-4547-B07F-AD514CC8359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295C20A-7A30-41C5-BABF-74CF717B7D93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BCEA5293-09B7-4147-A30D-65462E6D1181}">
      <dgm:prSet phldrT="[Text]" custT="1"/>
      <dgm:spPr/>
      <dgm:t>
        <a:bodyPr/>
        <a:lstStyle/>
        <a:p>
          <a:r>
            <a:rPr lang="en-US" sz="2400" b="1" dirty="0" smtClean="0">
              <a:latin typeface="Cordia New" pitchFamily="34" charset="-34"/>
              <a:cs typeface="Cordia New" pitchFamily="34" charset="-34"/>
            </a:rPr>
            <a:t>Balanced Scorecard </a:t>
          </a:r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(</a:t>
          </a:r>
          <a:r>
            <a:rPr lang="en-US" sz="2400" b="1" dirty="0" smtClean="0">
              <a:latin typeface="Cordia New" pitchFamily="34" charset="-34"/>
              <a:cs typeface="Cordia New" pitchFamily="34" charset="-34"/>
            </a:rPr>
            <a:t>BSC</a:t>
          </a:r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)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15C5821A-DF78-46AF-AF02-E99F31F7D9F4}" type="parTrans" cxnId="{C44D5BE5-A94D-4FB4-BDE3-9571B842A83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A8D33826-8A95-4BC3-A5BE-C0C981613AE3}" type="sibTrans" cxnId="{C44D5BE5-A94D-4FB4-BDE3-9571B842A83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3233AF13-9057-429C-8189-BEF72D0501F9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ด้านการเรียนรู้และพัฒนา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D91003E5-250B-4124-AA24-D6DF749DE3CC}" type="parTrans" cxnId="{8EFD0C85-8C62-48F3-BD57-B242E75B60F1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B9B83665-E8C2-4581-8501-9605C800DE5D}" type="sibTrans" cxnId="{8EFD0C85-8C62-48F3-BD57-B242E75B60F1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0AE8CF6E-3001-40F3-85BB-A3CC451BDA1F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ด้านงบประมาณ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04ED2387-2990-4779-847A-BA22807224EA}" type="parTrans" cxnId="{CE9C3DEC-FB6E-42D8-98E6-F5BE86F7DC1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2F493D8-2FF2-46C0-97B7-2A177812AF05}" type="sibTrans" cxnId="{CE9C3DEC-FB6E-42D8-98E6-F5BE86F7DC1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0094340F-FDD2-4FA9-B56E-03CB31530BB1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ด้านกระบวนการภายใน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FEF5DD4B-EA33-4BA9-B6EA-B5506124D835}" type="parTrans" cxnId="{42C57115-0125-429B-9325-B07E04AD7F2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04A5C61-9964-442D-A96F-37BA8E58647F}" type="sibTrans" cxnId="{42C57115-0125-429B-9325-B07E04AD7F2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CA5B595-018B-4400-8968-89EB99C792F4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ด้านความพึงใจของผู้มีส่วนเกี่ยวข้อง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D3778896-619A-441C-9CFE-0DB5F4594661}" type="sibTrans" cxnId="{62AF5340-68E7-42C5-A1AA-3212DB94CD2C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5A0A03ED-022B-4951-8CDE-109260BAF301}" type="parTrans" cxnId="{62AF5340-68E7-42C5-A1AA-3212DB94CD2C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606AB84D-5A99-4D24-9C49-E12C45A0E3D5}" type="pres">
      <dgm:prSet presAssocID="{4295C20A-7A30-41C5-BABF-74CF717B7D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30C3301-F198-482E-BFB4-DBFAAEC772EF}" type="pres">
      <dgm:prSet presAssocID="{4295C20A-7A30-41C5-BABF-74CF717B7D93}" presName="matrix" presStyleCnt="0"/>
      <dgm:spPr/>
    </dgm:pt>
    <dgm:pt modelId="{1D17A5EF-1AF9-4579-9BEB-602E5B0FE2E6}" type="pres">
      <dgm:prSet presAssocID="{4295C20A-7A30-41C5-BABF-74CF717B7D93}" presName="tile1" presStyleLbl="node1" presStyleIdx="0" presStyleCnt="4"/>
      <dgm:spPr/>
      <dgm:t>
        <a:bodyPr/>
        <a:lstStyle/>
        <a:p>
          <a:endParaRPr lang="th-TH"/>
        </a:p>
      </dgm:t>
    </dgm:pt>
    <dgm:pt modelId="{4F426E8F-56A8-4CCC-BD60-2393705FA524}" type="pres">
      <dgm:prSet presAssocID="{4295C20A-7A30-41C5-BABF-74CF717B7D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AF4F0B-EF15-434C-9D68-644D387EB8D2}" type="pres">
      <dgm:prSet presAssocID="{4295C20A-7A30-41C5-BABF-74CF717B7D93}" presName="tile2" presStyleLbl="node1" presStyleIdx="1" presStyleCnt="4"/>
      <dgm:spPr/>
      <dgm:t>
        <a:bodyPr/>
        <a:lstStyle/>
        <a:p>
          <a:endParaRPr lang="th-TH"/>
        </a:p>
      </dgm:t>
    </dgm:pt>
    <dgm:pt modelId="{F1015FE5-8E5A-48FB-BD16-1143E2C6FE5D}" type="pres">
      <dgm:prSet presAssocID="{4295C20A-7A30-41C5-BABF-74CF717B7D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591CA8-D113-4590-8990-F4DBD29C2FC8}" type="pres">
      <dgm:prSet presAssocID="{4295C20A-7A30-41C5-BABF-74CF717B7D93}" presName="tile3" presStyleLbl="node1" presStyleIdx="2" presStyleCnt="4"/>
      <dgm:spPr/>
      <dgm:t>
        <a:bodyPr/>
        <a:lstStyle/>
        <a:p>
          <a:endParaRPr lang="th-TH"/>
        </a:p>
      </dgm:t>
    </dgm:pt>
    <dgm:pt modelId="{5BA2B309-C420-4E75-8000-CDF838F844A4}" type="pres">
      <dgm:prSet presAssocID="{4295C20A-7A30-41C5-BABF-74CF717B7D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1555BD-46B9-4802-B893-3E2BEF8373C4}" type="pres">
      <dgm:prSet presAssocID="{4295C20A-7A30-41C5-BABF-74CF717B7D93}" presName="tile4" presStyleLbl="node1" presStyleIdx="3" presStyleCnt="4"/>
      <dgm:spPr/>
      <dgm:t>
        <a:bodyPr/>
        <a:lstStyle/>
        <a:p>
          <a:endParaRPr lang="th-TH"/>
        </a:p>
      </dgm:t>
    </dgm:pt>
    <dgm:pt modelId="{583082D4-342B-456D-9B1D-CE211ABD0AD1}" type="pres">
      <dgm:prSet presAssocID="{4295C20A-7A30-41C5-BABF-74CF717B7D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C7DACD-14DB-483E-9742-639D28492005}" type="pres">
      <dgm:prSet presAssocID="{4295C20A-7A30-41C5-BABF-74CF717B7D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8EFD0C85-8C62-48F3-BD57-B242E75B60F1}" srcId="{BCEA5293-09B7-4147-A30D-65462E6D1181}" destId="{3233AF13-9057-429C-8189-BEF72D0501F9}" srcOrd="0" destOrd="0" parTransId="{D91003E5-250B-4124-AA24-D6DF749DE3CC}" sibTransId="{B9B83665-E8C2-4581-8501-9605C800DE5D}"/>
    <dgm:cxn modelId="{C44D5BE5-A94D-4FB4-BDE3-9571B842A83F}" srcId="{4295C20A-7A30-41C5-BABF-74CF717B7D93}" destId="{BCEA5293-09B7-4147-A30D-65462E6D1181}" srcOrd="0" destOrd="0" parTransId="{15C5821A-DF78-46AF-AF02-E99F31F7D9F4}" sibTransId="{A8D33826-8A95-4BC3-A5BE-C0C981613AE3}"/>
    <dgm:cxn modelId="{CE9C3DEC-FB6E-42D8-98E6-F5BE86F7DC1F}" srcId="{BCEA5293-09B7-4147-A30D-65462E6D1181}" destId="{0AE8CF6E-3001-40F3-85BB-A3CC451BDA1F}" srcOrd="1" destOrd="0" parTransId="{04ED2387-2990-4779-847A-BA22807224EA}" sibTransId="{22F493D8-2FF2-46C0-97B7-2A177812AF05}"/>
    <dgm:cxn modelId="{62AF5340-68E7-42C5-A1AA-3212DB94CD2C}" srcId="{BCEA5293-09B7-4147-A30D-65462E6D1181}" destId="{2CA5B595-018B-4400-8968-89EB99C792F4}" srcOrd="2" destOrd="0" parTransId="{5A0A03ED-022B-4951-8CDE-109260BAF301}" sibTransId="{D3778896-619A-441C-9CFE-0DB5F4594661}"/>
    <dgm:cxn modelId="{42C57115-0125-429B-9325-B07E04AD7F20}" srcId="{BCEA5293-09B7-4147-A30D-65462E6D1181}" destId="{0094340F-FDD2-4FA9-B56E-03CB31530BB1}" srcOrd="3" destOrd="0" parTransId="{FEF5DD4B-EA33-4BA9-B6EA-B5506124D835}" sibTransId="{204A5C61-9964-442D-A96F-37BA8E58647F}"/>
    <dgm:cxn modelId="{73CED83B-2600-4CD8-A9D9-1DD920EA71E0}" type="presOf" srcId="{BCEA5293-09B7-4147-A30D-65462E6D1181}" destId="{70C7DACD-14DB-483E-9742-639D28492005}" srcOrd="0" destOrd="0" presId="urn:microsoft.com/office/officeart/2005/8/layout/matrix1"/>
    <dgm:cxn modelId="{DF710FF0-57C7-43A2-8113-20799FF84078}" type="presOf" srcId="{2CA5B595-018B-4400-8968-89EB99C792F4}" destId="{D8591CA8-D113-4590-8990-F4DBD29C2FC8}" srcOrd="0" destOrd="0" presId="urn:microsoft.com/office/officeart/2005/8/layout/matrix1"/>
    <dgm:cxn modelId="{4F7B82B0-0332-42B5-BF26-8FFAD5CDCB7F}" type="presOf" srcId="{4295C20A-7A30-41C5-BABF-74CF717B7D93}" destId="{606AB84D-5A99-4D24-9C49-E12C45A0E3D5}" srcOrd="0" destOrd="0" presId="urn:microsoft.com/office/officeart/2005/8/layout/matrix1"/>
    <dgm:cxn modelId="{CCFBA67A-0662-4520-9A71-0FD4CED13D89}" type="presOf" srcId="{3233AF13-9057-429C-8189-BEF72D0501F9}" destId="{4F426E8F-56A8-4CCC-BD60-2393705FA524}" srcOrd="1" destOrd="0" presId="urn:microsoft.com/office/officeart/2005/8/layout/matrix1"/>
    <dgm:cxn modelId="{8B5474F1-A327-476D-97AA-0A467402C6DB}" type="presOf" srcId="{0094340F-FDD2-4FA9-B56E-03CB31530BB1}" destId="{583082D4-342B-456D-9B1D-CE211ABD0AD1}" srcOrd="1" destOrd="0" presId="urn:microsoft.com/office/officeart/2005/8/layout/matrix1"/>
    <dgm:cxn modelId="{D6F564F4-38B5-4CA6-A591-D779EFCFE81F}" type="presOf" srcId="{0AE8CF6E-3001-40F3-85BB-A3CC451BDA1F}" destId="{05AF4F0B-EF15-434C-9D68-644D387EB8D2}" srcOrd="0" destOrd="0" presId="urn:microsoft.com/office/officeart/2005/8/layout/matrix1"/>
    <dgm:cxn modelId="{42F38D9C-C93E-4423-9D14-AA1767156EA9}" type="presOf" srcId="{0094340F-FDD2-4FA9-B56E-03CB31530BB1}" destId="{331555BD-46B9-4802-B893-3E2BEF8373C4}" srcOrd="0" destOrd="0" presId="urn:microsoft.com/office/officeart/2005/8/layout/matrix1"/>
    <dgm:cxn modelId="{234E1AB3-6CAB-4152-90DE-AE984602264B}" type="presOf" srcId="{3233AF13-9057-429C-8189-BEF72D0501F9}" destId="{1D17A5EF-1AF9-4579-9BEB-602E5B0FE2E6}" srcOrd="0" destOrd="0" presId="urn:microsoft.com/office/officeart/2005/8/layout/matrix1"/>
    <dgm:cxn modelId="{FD424658-AD5B-4EA6-8CD0-D67EC3440F34}" type="presOf" srcId="{2CA5B595-018B-4400-8968-89EB99C792F4}" destId="{5BA2B309-C420-4E75-8000-CDF838F844A4}" srcOrd="1" destOrd="0" presId="urn:microsoft.com/office/officeart/2005/8/layout/matrix1"/>
    <dgm:cxn modelId="{155E6661-864B-40C7-8A7F-1FB201989DEB}" type="presOf" srcId="{0AE8CF6E-3001-40F3-85BB-A3CC451BDA1F}" destId="{F1015FE5-8E5A-48FB-BD16-1143E2C6FE5D}" srcOrd="1" destOrd="0" presId="urn:microsoft.com/office/officeart/2005/8/layout/matrix1"/>
    <dgm:cxn modelId="{80442A2D-780B-4122-AFFD-DEAA52475659}" type="presParOf" srcId="{606AB84D-5A99-4D24-9C49-E12C45A0E3D5}" destId="{630C3301-F198-482E-BFB4-DBFAAEC772EF}" srcOrd="0" destOrd="0" presId="urn:microsoft.com/office/officeart/2005/8/layout/matrix1"/>
    <dgm:cxn modelId="{1BC670B2-7EFD-4856-BD75-D515E6CB339B}" type="presParOf" srcId="{630C3301-F198-482E-BFB4-DBFAAEC772EF}" destId="{1D17A5EF-1AF9-4579-9BEB-602E5B0FE2E6}" srcOrd="0" destOrd="0" presId="urn:microsoft.com/office/officeart/2005/8/layout/matrix1"/>
    <dgm:cxn modelId="{70221580-75FA-4E92-B472-AF72F1996568}" type="presParOf" srcId="{630C3301-F198-482E-BFB4-DBFAAEC772EF}" destId="{4F426E8F-56A8-4CCC-BD60-2393705FA524}" srcOrd="1" destOrd="0" presId="urn:microsoft.com/office/officeart/2005/8/layout/matrix1"/>
    <dgm:cxn modelId="{9D77DEA2-3C11-4C0D-ABE2-473F721EF859}" type="presParOf" srcId="{630C3301-F198-482E-BFB4-DBFAAEC772EF}" destId="{05AF4F0B-EF15-434C-9D68-644D387EB8D2}" srcOrd="2" destOrd="0" presId="urn:microsoft.com/office/officeart/2005/8/layout/matrix1"/>
    <dgm:cxn modelId="{C5050D7B-3331-47C2-8658-16600E9221F5}" type="presParOf" srcId="{630C3301-F198-482E-BFB4-DBFAAEC772EF}" destId="{F1015FE5-8E5A-48FB-BD16-1143E2C6FE5D}" srcOrd="3" destOrd="0" presId="urn:microsoft.com/office/officeart/2005/8/layout/matrix1"/>
    <dgm:cxn modelId="{0ED85827-EC59-4F04-88B0-2EB6EE742AB1}" type="presParOf" srcId="{630C3301-F198-482E-BFB4-DBFAAEC772EF}" destId="{D8591CA8-D113-4590-8990-F4DBD29C2FC8}" srcOrd="4" destOrd="0" presId="urn:microsoft.com/office/officeart/2005/8/layout/matrix1"/>
    <dgm:cxn modelId="{3EA3B5A8-3671-4A58-B964-6ABB4479E643}" type="presParOf" srcId="{630C3301-F198-482E-BFB4-DBFAAEC772EF}" destId="{5BA2B309-C420-4E75-8000-CDF838F844A4}" srcOrd="5" destOrd="0" presId="urn:microsoft.com/office/officeart/2005/8/layout/matrix1"/>
    <dgm:cxn modelId="{86EEEA61-7E47-4D41-8BAA-526E120136B9}" type="presParOf" srcId="{630C3301-F198-482E-BFB4-DBFAAEC772EF}" destId="{331555BD-46B9-4802-B893-3E2BEF8373C4}" srcOrd="6" destOrd="0" presId="urn:microsoft.com/office/officeart/2005/8/layout/matrix1"/>
    <dgm:cxn modelId="{4A8B8024-6922-4F29-86CD-F49E43BFB4B1}" type="presParOf" srcId="{630C3301-F198-482E-BFB4-DBFAAEC772EF}" destId="{583082D4-342B-456D-9B1D-CE211ABD0AD1}" srcOrd="7" destOrd="0" presId="urn:microsoft.com/office/officeart/2005/8/layout/matrix1"/>
    <dgm:cxn modelId="{08BAFB77-2E5C-4062-81A2-32BB06F20370}" type="presParOf" srcId="{606AB84D-5A99-4D24-9C49-E12C45A0E3D5}" destId="{70C7DACD-14DB-483E-9742-639D2849200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F8E4F-3245-49E8-BEA9-0149191F681F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D14DBD04-D7A0-462C-94D7-36DD54AC7886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2547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70E560B9-C5D6-4DD6-BA69-166CCA445056}" type="parTrans" cxnId="{B887F363-04CA-4DB6-A1DD-2412FF5D0949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CC205DFD-105F-4E5D-9610-B1A01AE6C395}" type="sibTrans" cxnId="{B887F363-04CA-4DB6-A1DD-2412FF5D0949}">
      <dgm:prSet custT="1"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1421D2A3-D414-41BC-8B6C-D3F528A203D4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2554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00050FDB-7457-460B-A24C-6A5542248393}" type="parTrans" cxnId="{5DBF6DCE-3AE5-4415-A372-0677AFEF4548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A8F46C8C-FEC2-473E-B894-83D41B9AD73B}" type="sibTrans" cxnId="{5DBF6DCE-3AE5-4415-A372-0677AFEF4548}">
      <dgm:prSet custT="1"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61210A4B-C61A-4046-A296-E391FA9FC690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2555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B7C86B34-618C-4A55-81DC-88B2189D2712}" type="parTrans" cxnId="{E8431E46-9BA7-4C0B-B150-A350D2FF8428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7763EE6F-7E1E-48F3-A630-7C757533B4A9}" type="sibTrans" cxnId="{E8431E46-9BA7-4C0B-B150-A350D2FF8428}">
      <dgm:prSet custT="1"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5A5D4B7C-84A1-4B44-9713-F204A4CBF86D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2556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A42F4FDF-9A3B-4411-AC31-23B5D3667858}" type="parTrans" cxnId="{8B7EAE88-29EB-45F6-AEC4-5D04FBE1A45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45EFCF90-3E5B-442A-996A-D813B45C3212}" type="sibTrans" cxnId="{8B7EAE88-29EB-45F6-AEC4-5D04FBE1A45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1C3A088-3DAA-448F-A1F4-3D6CD49C408E}" type="pres">
      <dgm:prSet presAssocID="{D19F8E4F-3245-49E8-BEA9-0149191F681F}" presName="linearFlow" presStyleCnt="0">
        <dgm:presLayoutVars>
          <dgm:resizeHandles val="exact"/>
        </dgm:presLayoutVars>
      </dgm:prSet>
      <dgm:spPr/>
    </dgm:pt>
    <dgm:pt modelId="{79C80C6E-48E3-49A9-A545-D8B622A3C948}" type="pres">
      <dgm:prSet presAssocID="{D14DBD04-D7A0-462C-94D7-36DD54AC788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46B840-0214-4381-B852-04ED861C8620}" type="pres">
      <dgm:prSet presAssocID="{CC205DFD-105F-4E5D-9610-B1A01AE6C395}" presName="sibTrans" presStyleLbl="sibTrans2D1" presStyleIdx="0" presStyleCnt="3"/>
      <dgm:spPr/>
      <dgm:t>
        <a:bodyPr/>
        <a:lstStyle/>
        <a:p>
          <a:endParaRPr lang="th-TH"/>
        </a:p>
      </dgm:t>
    </dgm:pt>
    <dgm:pt modelId="{7422A80C-795E-4CC4-A803-A89BFA5B20CD}" type="pres">
      <dgm:prSet presAssocID="{CC205DFD-105F-4E5D-9610-B1A01AE6C395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C0885A08-EE85-4834-9A91-71352633884B}" type="pres">
      <dgm:prSet presAssocID="{1421D2A3-D414-41BC-8B6C-D3F528A203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071E44-346C-48D3-A768-5116B5E0E1CA}" type="pres">
      <dgm:prSet presAssocID="{A8F46C8C-FEC2-473E-B894-83D41B9AD73B}" presName="sibTrans" presStyleLbl="sibTrans2D1" presStyleIdx="1" presStyleCnt="3"/>
      <dgm:spPr/>
      <dgm:t>
        <a:bodyPr/>
        <a:lstStyle/>
        <a:p>
          <a:endParaRPr lang="th-TH"/>
        </a:p>
      </dgm:t>
    </dgm:pt>
    <dgm:pt modelId="{73ACE266-2C8E-4A1E-96A2-2A1D6E022378}" type="pres">
      <dgm:prSet presAssocID="{A8F46C8C-FEC2-473E-B894-83D41B9AD73B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2F816008-DFF5-4B14-8E92-B42194D7F32C}" type="pres">
      <dgm:prSet presAssocID="{61210A4B-C61A-4046-A296-E391FA9FC6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417F51-613C-42C2-83CE-AB0450F5E2B8}" type="pres">
      <dgm:prSet presAssocID="{7763EE6F-7E1E-48F3-A630-7C757533B4A9}" presName="sibTrans" presStyleLbl="sibTrans2D1" presStyleIdx="2" presStyleCnt="3"/>
      <dgm:spPr/>
      <dgm:t>
        <a:bodyPr/>
        <a:lstStyle/>
        <a:p>
          <a:endParaRPr lang="th-TH"/>
        </a:p>
      </dgm:t>
    </dgm:pt>
    <dgm:pt modelId="{650D4BE0-DC01-4A8B-8951-377843B2270D}" type="pres">
      <dgm:prSet presAssocID="{7763EE6F-7E1E-48F3-A630-7C757533B4A9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A8444875-859B-406E-91DE-69A506A5A322}" type="pres">
      <dgm:prSet presAssocID="{5A5D4B7C-84A1-4B44-9713-F204A4CBF8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81F2E53-03ED-4763-BD84-2AB0BFA1D8C6}" type="presOf" srcId="{A8F46C8C-FEC2-473E-B894-83D41B9AD73B}" destId="{73ACE266-2C8E-4A1E-96A2-2A1D6E022378}" srcOrd="1" destOrd="0" presId="urn:microsoft.com/office/officeart/2005/8/layout/process2"/>
    <dgm:cxn modelId="{06989976-1C3E-4168-ADA3-07DEC7C2C12B}" type="presOf" srcId="{CC205DFD-105F-4E5D-9610-B1A01AE6C395}" destId="{7422A80C-795E-4CC4-A803-A89BFA5B20CD}" srcOrd="1" destOrd="0" presId="urn:microsoft.com/office/officeart/2005/8/layout/process2"/>
    <dgm:cxn modelId="{8B7EAE88-29EB-45F6-AEC4-5D04FBE1A450}" srcId="{D19F8E4F-3245-49E8-BEA9-0149191F681F}" destId="{5A5D4B7C-84A1-4B44-9713-F204A4CBF86D}" srcOrd="3" destOrd="0" parTransId="{A42F4FDF-9A3B-4411-AC31-23B5D3667858}" sibTransId="{45EFCF90-3E5B-442A-996A-D813B45C3212}"/>
    <dgm:cxn modelId="{D46BD26F-36E8-47B9-8A20-B97F8EC6E7DA}" type="presOf" srcId="{61210A4B-C61A-4046-A296-E391FA9FC690}" destId="{2F816008-DFF5-4B14-8E92-B42194D7F32C}" srcOrd="0" destOrd="0" presId="urn:microsoft.com/office/officeart/2005/8/layout/process2"/>
    <dgm:cxn modelId="{2CA3E369-195E-410D-AA40-0089017C024D}" type="presOf" srcId="{D14DBD04-D7A0-462C-94D7-36DD54AC7886}" destId="{79C80C6E-48E3-49A9-A545-D8B622A3C948}" srcOrd="0" destOrd="0" presId="urn:microsoft.com/office/officeart/2005/8/layout/process2"/>
    <dgm:cxn modelId="{E6087C81-E3B9-4725-A61B-8D422955A8C8}" type="presOf" srcId="{5A5D4B7C-84A1-4B44-9713-F204A4CBF86D}" destId="{A8444875-859B-406E-91DE-69A506A5A322}" srcOrd="0" destOrd="0" presId="urn:microsoft.com/office/officeart/2005/8/layout/process2"/>
    <dgm:cxn modelId="{4B7674DA-7EC8-4A11-9769-52D6DEC3F5F5}" type="presOf" srcId="{7763EE6F-7E1E-48F3-A630-7C757533B4A9}" destId="{650D4BE0-DC01-4A8B-8951-377843B2270D}" srcOrd="1" destOrd="0" presId="urn:microsoft.com/office/officeart/2005/8/layout/process2"/>
    <dgm:cxn modelId="{538EAD1F-1F87-4AC1-84FF-34DCE073C145}" type="presOf" srcId="{D19F8E4F-3245-49E8-BEA9-0149191F681F}" destId="{21C3A088-3DAA-448F-A1F4-3D6CD49C408E}" srcOrd="0" destOrd="0" presId="urn:microsoft.com/office/officeart/2005/8/layout/process2"/>
    <dgm:cxn modelId="{4D7DE97B-602A-4D60-B649-609183E0E71A}" type="presOf" srcId="{1421D2A3-D414-41BC-8B6C-D3F528A203D4}" destId="{C0885A08-EE85-4834-9A91-71352633884B}" srcOrd="0" destOrd="0" presId="urn:microsoft.com/office/officeart/2005/8/layout/process2"/>
    <dgm:cxn modelId="{B887F363-04CA-4DB6-A1DD-2412FF5D0949}" srcId="{D19F8E4F-3245-49E8-BEA9-0149191F681F}" destId="{D14DBD04-D7A0-462C-94D7-36DD54AC7886}" srcOrd="0" destOrd="0" parTransId="{70E560B9-C5D6-4DD6-BA69-166CCA445056}" sibTransId="{CC205DFD-105F-4E5D-9610-B1A01AE6C395}"/>
    <dgm:cxn modelId="{5DBF6DCE-3AE5-4415-A372-0677AFEF4548}" srcId="{D19F8E4F-3245-49E8-BEA9-0149191F681F}" destId="{1421D2A3-D414-41BC-8B6C-D3F528A203D4}" srcOrd="1" destOrd="0" parTransId="{00050FDB-7457-460B-A24C-6A5542248393}" sibTransId="{A8F46C8C-FEC2-473E-B894-83D41B9AD73B}"/>
    <dgm:cxn modelId="{4441643B-CAC5-498C-90A7-4C4E2E4C882B}" type="presOf" srcId="{A8F46C8C-FEC2-473E-B894-83D41B9AD73B}" destId="{D7071E44-346C-48D3-A768-5116B5E0E1CA}" srcOrd="0" destOrd="0" presId="urn:microsoft.com/office/officeart/2005/8/layout/process2"/>
    <dgm:cxn modelId="{69DDC695-A7CC-4A17-8A59-258F3A684AF2}" type="presOf" srcId="{7763EE6F-7E1E-48F3-A630-7C757533B4A9}" destId="{F3417F51-613C-42C2-83CE-AB0450F5E2B8}" srcOrd="0" destOrd="0" presId="urn:microsoft.com/office/officeart/2005/8/layout/process2"/>
    <dgm:cxn modelId="{E8431E46-9BA7-4C0B-B150-A350D2FF8428}" srcId="{D19F8E4F-3245-49E8-BEA9-0149191F681F}" destId="{61210A4B-C61A-4046-A296-E391FA9FC690}" srcOrd="2" destOrd="0" parTransId="{B7C86B34-618C-4A55-81DC-88B2189D2712}" sibTransId="{7763EE6F-7E1E-48F3-A630-7C757533B4A9}"/>
    <dgm:cxn modelId="{456CA4E7-A7D9-423A-9EF5-5F2CF6B18BD4}" type="presOf" srcId="{CC205DFD-105F-4E5D-9610-B1A01AE6C395}" destId="{D246B840-0214-4381-B852-04ED861C8620}" srcOrd="0" destOrd="0" presId="urn:microsoft.com/office/officeart/2005/8/layout/process2"/>
    <dgm:cxn modelId="{9983A0BB-721D-4B22-A527-C278535D6E9C}" type="presParOf" srcId="{21C3A088-3DAA-448F-A1F4-3D6CD49C408E}" destId="{79C80C6E-48E3-49A9-A545-D8B622A3C948}" srcOrd="0" destOrd="0" presId="urn:microsoft.com/office/officeart/2005/8/layout/process2"/>
    <dgm:cxn modelId="{286EDC7B-89E4-4943-B2F8-F9FE1442079A}" type="presParOf" srcId="{21C3A088-3DAA-448F-A1F4-3D6CD49C408E}" destId="{D246B840-0214-4381-B852-04ED861C8620}" srcOrd="1" destOrd="0" presId="urn:microsoft.com/office/officeart/2005/8/layout/process2"/>
    <dgm:cxn modelId="{1DDCEF30-6AFF-4A2A-9734-E51316DDD4FC}" type="presParOf" srcId="{D246B840-0214-4381-B852-04ED861C8620}" destId="{7422A80C-795E-4CC4-A803-A89BFA5B20CD}" srcOrd="0" destOrd="0" presId="urn:microsoft.com/office/officeart/2005/8/layout/process2"/>
    <dgm:cxn modelId="{2D82FAD4-6998-4680-BEFE-2BE3C76184BA}" type="presParOf" srcId="{21C3A088-3DAA-448F-A1F4-3D6CD49C408E}" destId="{C0885A08-EE85-4834-9A91-71352633884B}" srcOrd="2" destOrd="0" presId="urn:microsoft.com/office/officeart/2005/8/layout/process2"/>
    <dgm:cxn modelId="{F1D791CE-6E9B-4904-8019-0005288A9BE8}" type="presParOf" srcId="{21C3A088-3DAA-448F-A1F4-3D6CD49C408E}" destId="{D7071E44-346C-48D3-A768-5116B5E0E1CA}" srcOrd="3" destOrd="0" presId="urn:microsoft.com/office/officeart/2005/8/layout/process2"/>
    <dgm:cxn modelId="{17210C45-A619-4430-B68D-81703A3D8159}" type="presParOf" srcId="{D7071E44-346C-48D3-A768-5116B5E0E1CA}" destId="{73ACE266-2C8E-4A1E-96A2-2A1D6E022378}" srcOrd="0" destOrd="0" presId="urn:microsoft.com/office/officeart/2005/8/layout/process2"/>
    <dgm:cxn modelId="{601CCD38-D486-48A8-B8C3-A2307CE8E611}" type="presParOf" srcId="{21C3A088-3DAA-448F-A1F4-3D6CD49C408E}" destId="{2F816008-DFF5-4B14-8E92-B42194D7F32C}" srcOrd="4" destOrd="0" presId="urn:microsoft.com/office/officeart/2005/8/layout/process2"/>
    <dgm:cxn modelId="{B4D04116-6E57-4259-A4A7-BECD98BA502C}" type="presParOf" srcId="{21C3A088-3DAA-448F-A1F4-3D6CD49C408E}" destId="{F3417F51-613C-42C2-83CE-AB0450F5E2B8}" srcOrd="5" destOrd="0" presId="urn:microsoft.com/office/officeart/2005/8/layout/process2"/>
    <dgm:cxn modelId="{8653D65A-1061-415E-A7E6-DACAB256644C}" type="presParOf" srcId="{F3417F51-613C-42C2-83CE-AB0450F5E2B8}" destId="{650D4BE0-DC01-4A8B-8951-377843B2270D}" srcOrd="0" destOrd="0" presId="urn:microsoft.com/office/officeart/2005/8/layout/process2"/>
    <dgm:cxn modelId="{165531A3-5538-4059-8987-488EDF09A879}" type="presParOf" srcId="{21C3A088-3DAA-448F-A1F4-3D6CD49C408E}" destId="{A8444875-859B-406E-91DE-69A506A5A32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10B356-456F-40D0-9801-62D6E710376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h-TH"/>
        </a:p>
      </dgm:t>
    </dgm:pt>
    <dgm:pt modelId="{D72FD267-63D1-4B51-94EF-353748B7C1EF}">
      <dgm:prSet phldrT="[Text]" custT="1"/>
      <dgm:spPr/>
      <dgm:t>
        <a:bodyPr anchor="t"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เงินลงทุนพัฒนาสร้างเครื่องจักรต้นแบบ  560.512 ล้านบาท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691E3AD-345E-4A10-B2BF-CCB0285243E1}" type="par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8D5CF39-3D04-4540-9D5B-D73C65D97E87}" type="sib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2343DFA-6B86-4DEF-9769-AB5FC88AA050}">
      <dgm:prSet phldrT="[Text]" custT="1"/>
      <dgm:spPr/>
      <dgm:t>
        <a:bodyPr/>
        <a:lstStyle/>
        <a:p>
          <a:r>
            <a:rPr lang="th-TH" sz="1900" b="1" spc="0" baseline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รัฐบาลสนับสนุน 204.592 ล้านบาท</a:t>
          </a:r>
          <a:endParaRPr lang="th-TH" sz="1900" spc="0" baseline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0F3D0B9-5DBF-47C7-9882-6139EBE73000}" type="par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CF1886C1-03C4-4912-AE40-16ABD81D49A0}" type="sib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CE93C10-5C65-4112-9DB7-F0F81F2FE273}">
      <dgm:prSet phldrT="[Text]" custT="1"/>
      <dgm:spPr/>
      <dgm:t>
        <a:bodyPr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เอกชนลงทุนร่วม 355.92 ล้านบาท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5FDF0C25-8D1D-409B-BE99-DC96682F69C3}" type="par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A83AE3E-46D1-41A8-9A1C-771F0F862295}" type="sib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250AE9F-0CD8-44D9-81AA-73F368D10163}" type="pres">
      <dgm:prSet presAssocID="{FA10B356-456F-40D0-9801-62D6E71037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EE51D40-AF16-4F07-AD07-CE9D4CD3DC64}" type="pres">
      <dgm:prSet presAssocID="{D72FD267-63D1-4B51-94EF-353748B7C1EF}" presName="root" presStyleCnt="0"/>
      <dgm:spPr/>
    </dgm:pt>
    <dgm:pt modelId="{5394789C-7239-4C6B-9F4C-2EECC17F103E}" type="pres">
      <dgm:prSet presAssocID="{D72FD267-63D1-4B51-94EF-353748B7C1EF}" presName="rootComposite" presStyleCnt="0"/>
      <dgm:spPr/>
    </dgm:pt>
    <dgm:pt modelId="{912071E4-67C1-4060-BB41-3A0DA1435C15}" type="pres">
      <dgm:prSet presAssocID="{D72FD267-63D1-4B51-94EF-353748B7C1EF}" presName="rootText" presStyleLbl="node1" presStyleIdx="0" presStyleCnt="1" custScaleX="376839" custScaleY="134185"/>
      <dgm:spPr/>
      <dgm:t>
        <a:bodyPr/>
        <a:lstStyle/>
        <a:p>
          <a:endParaRPr lang="th-TH"/>
        </a:p>
      </dgm:t>
    </dgm:pt>
    <dgm:pt modelId="{4A604F74-8AFE-4B74-8827-8171596FDA9A}" type="pres">
      <dgm:prSet presAssocID="{D72FD267-63D1-4B51-94EF-353748B7C1EF}" presName="rootConnector" presStyleLbl="node1" presStyleIdx="0" presStyleCnt="1"/>
      <dgm:spPr/>
      <dgm:t>
        <a:bodyPr/>
        <a:lstStyle/>
        <a:p>
          <a:endParaRPr lang="th-TH"/>
        </a:p>
      </dgm:t>
    </dgm:pt>
    <dgm:pt modelId="{75AE02D7-E4C7-41BD-B22A-5F72070A40C2}" type="pres">
      <dgm:prSet presAssocID="{D72FD267-63D1-4B51-94EF-353748B7C1EF}" presName="childShape" presStyleCnt="0"/>
      <dgm:spPr/>
    </dgm:pt>
    <dgm:pt modelId="{4DF89E40-0149-48F2-A90D-4F0DA8EFA596}" type="pres">
      <dgm:prSet presAssocID="{30F3D0B9-5DBF-47C7-9882-6139EBE73000}" presName="Name13" presStyleLbl="parChTrans1D2" presStyleIdx="0" presStyleCnt="2"/>
      <dgm:spPr/>
      <dgm:t>
        <a:bodyPr/>
        <a:lstStyle/>
        <a:p>
          <a:endParaRPr lang="th-TH"/>
        </a:p>
      </dgm:t>
    </dgm:pt>
    <dgm:pt modelId="{3E4928CD-1087-4EDA-BA1B-C2DA5ED23102}" type="pres">
      <dgm:prSet presAssocID="{B2343DFA-6B86-4DEF-9769-AB5FC88AA050}" presName="childText" presStyleLbl="bgAcc1" presStyleIdx="0" presStyleCnt="2" custScaleX="376839" custScaleY="82216" custLinFactNeighborY="-1091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13CD1C-8470-4D4D-BEDF-60B2C0DCFC0E}" type="pres">
      <dgm:prSet presAssocID="{5FDF0C25-8D1D-409B-BE99-DC96682F69C3}" presName="Name13" presStyleLbl="parChTrans1D2" presStyleIdx="1" presStyleCnt="2"/>
      <dgm:spPr/>
      <dgm:t>
        <a:bodyPr/>
        <a:lstStyle/>
        <a:p>
          <a:endParaRPr lang="th-TH"/>
        </a:p>
      </dgm:t>
    </dgm:pt>
    <dgm:pt modelId="{4326E2F6-722D-48B2-8C3E-C7F4C7D240F2}" type="pres">
      <dgm:prSet presAssocID="{0CE93C10-5C65-4112-9DB7-F0F81F2FE273}" presName="childText" presStyleLbl="bgAcc1" presStyleIdx="1" presStyleCnt="2" custScaleX="376839" custScaleY="82216" custLinFactNeighborY="-218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E8F36BA-051B-480A-9CD8-C7C45FA7264D}" srcId="{D72FD267-63D1-4B51-94EF-353748B7C1EF}" destId="{0CE93C10-5C65-4112-9DB7-F0F81F2FE273}" srcOrd="1" destOrd="0" parTransId="{5FDF0C25-8D1D-409B-BE99-DC96682F69C3}" sibTransId="{1A83AE3E-46D1-41A8-9A1C-771F0F862295}"/>
    <dgm:cxn modelId="{DABA2215-0EB8-46F9-8372-A7A51031B871}" type="presOf" srcId="{D72FD267-63D1-4B51-94EF-353748B7C1EF}" destId="{912071E4-67C1-4060-BB41-3A0DA1435C15}" srcOrd="0" destOrd="0" presId="urn:microsoft.com/office/officeart/2005/8/layout/hierarchy3"/>
    <dgm:cxn modelId="{0928F997-391E-464E-AC53-D3B4D9C815D2}" type="presOf" srcId="{0CE93C10-5C65-4112-9DB7-F0F81F2FE273}" destId="{4326E2F6-722D-48B2-8C3E-C7F4C7D240F2}" srcOrd="0" destOrd="0" presId="urn:microsoft.com/office/officeart/2005/8/layout/hierarchy3"/>
    <dgm:cxn modelId="{F21F9DE0-0672-4ABE-B9C5-78E100ABCE96}" type="presOf" srcId="{B2343DFA-6B86-4DEF-9769-AB5FC88AA050}" destId="{3E4928CD-1087-4EDA-BA1B-C2DA5ED23102}" srcOrd="0" destOrd="0" presId="urn:microsoft.com/office/officeart/2005/8/layout/hierarchy3"/>
    <dgm:cxn modelId="{0980A4C2-CFE6-4D6F-8D37-2C34ABC4831E}" type="presOf" srcId="{30F3D0B9-5DBF-47C7-9882-6139EBE73000}" destId="{4DF89E40-0149-48F2-A90D-4F0DA8EFA596}" srcOrd="0" destOrd="0" presId="urn:microsoft.com/office/officeart/2005/8/layout/hierarchy3"/>
    <dgm:cxn modelId="{7625D7DE-C2CD-49A2-A475-08BF8FCECE22}" type="presOf" srcId="{5FDF0C25-8D1D-409B-BE99-DC96682F69C3}" destId="{1813CD1C-8470-4D4D-BEDF-60B2C0DCFC0E}" srcOrd="0" destOrd="0" presId="urn:microsoft.com/office/officeart/2005/8/layout/hierarchy3"/>
    <dgm:cxn modelId="{47DD2AF0-39F0-499E-B031-2C395DC3C5BA}" type="presOf" srcId="{D72FD267-63D1-4B51-94EF-353748B7C1EF}" destId="{4A604F74-8AFE-4B74-8827-8171596FDA9A}" srcOrd="1" destOrd="0" presId="urn:microsoft.com/office/officeart/2005/8/layout/hierarchy3"/>
    <dgm:cxn modelId="{C5EC12B5-A06F-4B2A-923E-7574B5AF735A}" srcId="{FA10B356-456F-40D0-9801-62D6E7103765}" destId="{D72FD267-63D1-4B51-94EF-353748B7C1EF}" srcOrd="0" destOrd="0" parTransId="{1691E3AD-345E-4A10-B2BF-CCB0285243E1}" sibTransId="{E8D5CF39-3D04-4540-9D5B-D73C65D97E87}"/>
    <dgm:cxn modelId="{7900165B-CF02-48F9-A2AE-7A3A23A04A36}" type="presOf" srcId="{FA10B356-456F-40D0-9801-62D6E7103765}" destId="{6250AE9F-0CD8-44D9-81AA-73F368D10163}" srcOrd="0" destOrd="0" presId="urn:microsoft.com/office/officeart/2005/8/layout/hierarchy3"/>
    <dgm:cxn modelId="{0B6075EA-FD7D-4B7A-9F6F-8354304682EB}" srcId="{D72FD267-63D1-4B51-94EF-353748B7C1EF}" destId="{B2343DFA-6B86-4DEF-9769-AB5FC88AA050}" srcOrd="0" destOrd="0" parTransId="{30F3D0B9-5DBF-47C7-9882-6139EBE73000}" sibTransId="{CF1886C1-03C4-4912-AE40-16ABD81D49A0}"/>
    <dgm:cxn modelId="{52D0AF32-6579-4C1A-AA9E-5F533E30345E}" type="presParOf" srcId="{6250AE9F-0CD8-44D9-81AA-73F368D10163}" destId="{3EE51D40-AF16-4F07-AD07-CE9D4CD3DC64}" srcOrd="0" destOrd="0" presId="urn:microsoft.com/office/officeart/2005/8/layout/hierarchy3"/>
    <dgm:cxn modelId="{AC302B6C-67DC-4A5D-82AF-BB1547FB3DC1}" type="presParOf" srcId="{3EE51D40-AF16-4F07-AD07-CE9D4CD3DC64}" destId="{5394789C-7239-4C6B-9F4C-2EECC17F103E}" srcOrd="0" destOrd="0" presId="urn:microsoft.com/office/officeart/2005/8/layout/hierarchy3"/>
    <dgm:cxn modelId="{EAC8653E-5429-4478-9448-23D254663672}" type="presParOf" srcId="{5394789C-7239-4C6B-9F4C-2EECC17F103E}" destId="{912071E4-67C1-4060-BB41-3A0DA1435C15}" srcOrd="0" destOrd="0" presId="urn:microsoft.com/office/officeart/2005/8/layout/hierarchy3"/>
    <dgm:cxn modelId="{65E81F89-1FE8-4884-8080-C23A099E302D}" type="presParOf" srcId="{5394789C-7239-4C6B-9F4C-2EECC17F103E}" destId="{4A604F74-8AFE-4B74-8827-8171596FDA9A}" srcOrd="1" destOrd="0" presId="urn:microsoft.com/office/officeart/2005/8/layout/hierarchy3"/>
    <dgm:cxn modelId="{FD76D0C3-48D9-4EEB-A298-AF1E42F8ED15}" type="presParOf" srcId="{3EE51D40-AF16-4F07-AD07-CE9D4CD3DC64}" destId="{75AE02D7-E4C7-41BD-B22A-5F72070A40C2}" srcOrd="1" destOrd="0" presId="urn:microsoft.com/office/officeart/2005/8/layout/hierarchy3"/>
    <dgm:cxn modelId="{4A8E4D28-726F-44B9-8F53-BADB18143339}" type="presParOf" srcId="{75AE02D7-E4C7-41BD-B22A-5F72070A40C2}" destId="{4DF89E40-0149-48F2-A90D-4F0DA8EFA596}" srcOrd="0" destOrd="0" presId="urn:microsoft.com/office/officeart/2005/8/layout/hierarchy3"/>
    <dgm:cxn modelId="{E045E794-D521-49CB-904E-0784EC26CC64}" type="presParOf" srcId="{75AE02D7-E4C7-41BD-B22A-5F72070A40C2}" destId="{3E4928CD-1087-4EDA-BA1B-C2DA5ED23102}" srcOrd="1" destOrd="0" presId="urn:microsoft.com/office/officeart/2005/8/layout/hierarchy3"/>
    <dgm:cxn modelId="{6483D179-67EE-4264-999B-52A9CD37EDA2}" type="presParOf" srcId="{75AE02D7-E4C7-41BD-B22A-5F72070A40C2}" destId="{1813CD1C-8470-4D4D-BEDF-60B2C0DCFC0E}" srcOrd="2" destOrd="0" presId="urn:microsoft.com/office/officeart/2005/8/layout/hierarchy3"/>
    <dgm:cxn modelId="{784B9C14-A1C8-4E2C-9944-609DB4F1F58F}" type="presParOf" srcId="{75AE02D7-E4C7-41BD-B22A-5F72070A40C2}" destId="{4326E2F6-722D-48B2-8C3E-C7F4C7D240F2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10B356-456F-40D0-9801-62D6E710376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h-TH"/>
        </a:p>
      </dgm:t>
    </dgm:pt>
    <dgm:pt modelId="{D72FD267-63D1-4B51-94EF-353748B7C1EF}">
      <dgm:prSet phldrT="[Text]" custT="1"/>
      <dgm:spPr/>
      <dgm:t>
        <a:bodyPr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สิ่งที่ควรดำเนินการต่อ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691E3AD-345E-4A10-B2BF-CCB0285243E1}" type="par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8D5CF39-3D04-4540-9D5B-D73C65D97E87}" type="sib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2343DFA-6B86-4DEF-9769-AB5FC88AA050}">
      <dgm:prSet phldrT="[Text]" custT="1"/>
      <dgm:spPr/>
      <dgm:t>
        <a:bodyPr anchor="ctr"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กำหนดยุทธศาสตร์การพัฒนาเทคโนโลยีที่มีชัดเจนและสอดคล้องกับยุทธศาสตร์ของประเทศ 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0F3D0B9-5DBF-47C7-9882-6139EBE73000}" type="par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CF1886C1-03C4-4912-AE40-16ABD81D49A0}" type="sib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CE93C10-5C65-4112-9DB7-F0F81F2FE273}">
      <dgm:prSet phldrT="[Text]" custT="1"/>
      <dgm:spPr/>
      <dgm:t>
        <a:bodyPr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สำรวจความต้องการเทคโนโลยีของเอกชน และศักยภาพความเชี่ยวชาญของหน่วยงานรัฐ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5FDF0C25-8D1D-409B-BE99-DC96682F69C3}" type="par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A83AE3E-46D1-41A8-9A1C-771F0F862295}" type="sib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250AE9F-0CD8-44D9-81AA-73F368D10163}" type="pres">
      <dgm:prSet presAssocID="{FA10B356-456F-40D0-9801-62D6E71037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EE51D40-AF16-4F07-AD07-CE9D4CD3DC64}" type="pres">
      <dgm:prSet presAssocID="{D72FD267-63D1-4B51-94EF-353748B7C1EF}" presName="root" presStyleCnt="0"/>
      <dgm:spPr/>
    </dgm:pt>
    <dgm:pt modelId="{5394789C-7239-4C6B-9F4C-2EECC17F103E}" type="pres">
      <dgm:prSet presAssocID="{D72FD267-63D1-4B51-94EF-353748B7C1EF}" presName="rootComposite" presStyleCnt="0"/>
      <dgm:spPr/>
    </dgm:pt>
    <dgm:pt modelId="{912071E4-67C1-4060-BB41-3A0DA1435C15}" type="pres">
      <dgm:prSet presAssocID="{D72FD267-63D1-4B51-94EF-353748B7C1EF}" presName="rootText" presStyleLbl="node1" presStyleIdx="0" presStyleCnt="1" custScaleX="766965" custScaleY="190344" custLinFactNeighborY="71069"/>
      <dgm:spPr/>
      <dgm:t>
        <a:bodyPr/>
        <a:lstStyle/>
        <a:p>
          <a:endParaRPr lang="th-TH"/>
        </a:p>
      </dgm:t>
    </dgm:pt>
    <dgm:pt modelId="{4A604F74-8AFE-4B74-8827-8171596FDA9A}" type="pres">
      <dgm:prSet presAssocID="{D72FD267-63D1-4B51-94EF-353748B7C1EF}" presName="rootConnector" presStyleLbl="node1" presStyleIdx="0" presStyleCnt="1"/>
      <dgm:spPr/>
      <dgm:t>
        <a:bodyPr/>
        <a:lstStyle/>
        <a:p>
          <a:endParaRPr lang="th-TH"/>
        </a:p>
      </dgm:t>
    </dgm:pt>
    <dgm:pt modelId="{75AE02D7-E4C7-41BD-B22A-5F72070A40C2}" type="pres">
      <dgm:prSet presAssocID="{D72FD267-63D1-4B51-94EF-353748B7C1EF}" presName="childShape" presStyleCnt="0"/>
      <dgm:spPr/>
    </dgm:pt>
    <dgm:pt modelId="{4DF89E40-0149-48F2-A90D-4F0DA8EFA596}" type="pres">
      <dgm:prSet presAssocID="{30F3D0B9-5DBF-47C7-9882-6139EBE73000}" presName="Name13" presStyleLbl="parChTrans1D2" presStyleIdx="0" presStyleCnt="2"/>
      <dgm:spPr/>
      <dgm:t>
        <a:bodyPr/>
        <a:lstStyle/>
        <a:p>
          <a:endParaRPr lang="th-TH"/>
        </a:p>
      </dgm:t>
    </dgm:pt>
    <dgm:pt modelId="{3E4928CD-1087-4EDA-BA1B-C2DA5ED23102}" type="pres">
      <dgm:prSet presAssocID="{B2343DFA-6B86-4DEF-9769-AB5FC88AA050}" presName="childText" presStyleLbl="bgAcc1" presStyleIdx="0" presStyleCnt="2" custScaleX="826556" custScaleY="358459" custLinFactNeighborY="683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13CD1C-8470-4D4D-BEDF-60B2C0DCFC0E}" type="pres">
      <dgm:prSet presAssocID="{5FDF0C25-8D1D-409B-BE99-DC96682F69C3}" presName="Name13" presStyleLbl="parChTrans1D2" presStyleIdx="1" presStyleCnt="2"/>
      <dgm:spPr/>
      <dgm:t>
        <a:bodyPr/>
        <a:lstStyle/>
        <a:p>
          <a:endParaRPr lang="th-TH"/>
        </a:p>
      </dgm:t>
    </dgm:pt>
    <dgm:pt modelId="{4326E2F6-722D-48B2-8C3E-C7F4C7D240F2}" type="pres">
      <dgm:prSet presAssocID="{0CE93C10-5C65-4112-9DB7-F0F81F2FE273}" presName="childText" presStyleLbl="bgAcc1" presStyleIdx="1" presStyleCnt="2" custScaleX="826556" custScaleY="358459" custLinFactY="6133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E8F36BA-051B-480A-9CD8-C7C45FA7264D}" srcId="{D72FD267-63D1-4B51-94EF-353748B7C1EF}" destId="{0CE93C10-5C65-4112-9DB7-F0F81F2FE273}" srcOrd="1" destOrd="0" parTransId="{5FDF0C25-8D1D-409B-BE99-DC96682F69C3}" sibTransId="{1A83AE3E-46D1-41A8-9A1C-771F0F862295}"/>
    <dgm:cxn modelId="{0C786559-8D9D-42E8-B04D-C93CE47E07C6}" type="presOf" srcId="{5FDF0C25-8D1D-409B-BE99-DC96682F69C3}" destId="{1813CD1C-8470-4D4D-BEDF-60B2C0DCFC0E}" srcOrd="0" destOrd="0" presId="urn:microsoft.com/office/officeart/2005/8/layout/hierarchy3"/>
    <dgm:cxn modelId="{0BB9C0B3-E002-4CFE-8178-2F9AA1983582}" type="presOf" srcId="{0CE93C10-5C65-4112-9DB7-F0F81F2FE273}" destId="{4326E2F6-722D-48B2-8C3E-C7F4C7D240F2}" srcOrd="0" destOrd="0" presId="urn:microsoft.com/office/officeart/2005/8/layout/hierarchy3"/>
    <dgm:cxn modelId="{71E9E6DA-E949-4436-ACD1-B30D711A18DD}" type="presOf" srcId="{30F3D0B9-5DBF-47C7-9882-6139EBE73000}" destId="{4DF89E40-0149-48F2-A90D-4F0DA8EFA596}" srcOrd="0" destOrd="0" presId="urn:microsoft.com/office/officeart/2005/8/layout/hierarchy3"/>
    <dgm:cxn modelId="{D5E61AE4-9494-48A4-852F-54CBC01CB48C}" type="presOf" srcId="{FA10B356-456F-40D0-9801-62D6E7103765}" destId="{6250AE9F-0CD8-44D9-81AA-73F368D10163}" srcOrd="0" destOrd="0" presId="urn:microsoft.com/office/officeart/2005/8/layout/hierarchy3"/>
    <dgm:cxn modelId="{7F08AFAC-8803-4945-9F9E-C9BC0A43502E}" type="presOf" srcId="{B2343DFA-6B86-4DEF-9769-AB5FC88AA050}" destId="{3E4928CD-1087-4EDA-BA1B-C2DA5ED23102}" srcOrd="0" destOrd="0" presId="urn:microsoft.com/office/officeart/2005/8/layout/hierarchy3"/>
    <dgm:cxn modelId="{EFD235E4-AA44-45CD-B3F6-2DBE6F738C3E}" type="presOf" srcId="{D72FD267-63D1-4B51-94EF-353748B7C1EF}" destId="{912071E4-67C1-4060-BB41-3A0DA1435C15}" srcOrd="0" destOrd="0" presId="urn:microsoft.com/office/officeart/2005/8/layout/hierarchy3"/>
    <dgm:cxn modelId="{7901EDC1-4D4F-4BB9-AB33-BF5B49533E74}" type="presOf" srcId="{D72FD267-63D1-4B51-94EF-353748B7C1EF}" destId="{4A604F74-8AFE-4B74-8827-8171596FDA9A}" srcOrd="1" destOrd="0" presId="urn:microsoft.com/office/officeart/2005/8/layout/hierarchy3"/>
    <dgm:cxn modelId="{C5EC12B5-A06F-4B2A-923E-7574B5AF735A}" srcId="{FA10B356-456F-40D0-9801-62D6E7103765}" destId="{D72FD267-63D1-4B51-94EF-353748B7C1EF}" srcOrd="0" destOrd="0" parTransId="{1691E3AD-345E-4A10-B2BF-CCB0285243E1}" sibTransId="{E8D5CF39-3D04-4540-9D5B-D73C65D97E87}"/>
    <dgm:cxn modelId="{0B6075EA-FD7D-4B7A-9F6F-8354304682EB}" srcId="{D72FD267-63D1-4B51-94EF-353748B7C1EF}" destId="{B2343DFA-6B86-4DEF-9769-AB5FC88AA050}" srcOrd="0" destOrd="0" parTransId="{30F3D0B9-5DBF-47C7-9882-6139EBE73000}" sibTransId="{CF1886C1-03C4-4912-AE40-16ABD81D49A0}"/>
    <dgm:cxn modelId="{8127854D-F4BA-4A8A-B0F0-AA763D37D7DC}" type="presParOf" srcId="{6250AE9F-0CD8-44D9-81AA-73F368D10163}" destId="{3EE51D40-AF16-4F07-AD07-CE9D4CD3DC64}" srcOrd="0" destOrd="0" presId="urn:microsoft.com/office/officeart/2005/8/layout/hierarchy3"/>
    <dgm:cxn modelId="{6D5C76CD-6D7B-4D55-9106-C4210ED5B74B}" type="presParOf" srcId="{3EE51D40-AF16-4F07-AD07-CE9D4CD3DC64}" destId="{5394789C-7239-4C6B-9F4C-2EECC17F103E}" srcOrd="0" destOrd="0" presId="urn:microsoft.com/office/officeart/2005/8/layout/hierarchy3"/>
    <dgm:cxn modelId="{0A62D71C-7D23-445E-9CC2-ECA72ED9C694}" type="presParOf" srcId="{5394789C-7239-4C6B-9F4C-2EECC17F103E}" destId="{912071E4-67C1-4060-BB41-3A0DA1435C15}" srcOrd="0" destOrd="0" presId="urn:microsoft.com/office/officeart/2005/8/layout/hierarchy3"/>
    <dgm:cxn modelId="{16F6F536-C9D3-4FAD-A04E-DF81E624805D}" type="presParOf" srcId="{5394789C-7239-4C6B-9F4C-2EECC17F103E}" destId="{4A604F74-8AFE-4B74-8827-8171596FDA9A}" srcOrd="1" destOrd="0" presId="urn:microsoft.com/office/officeart/2005/8/layout/hierarchy3"/>
    <dgm:cxn modelId="{A750B31E-3280-4461-BBFE-768FA725E8FE}" type="presParOf" srcId="{3EE51D40-AF16-4F07-AD07-CE9D4CD3DC64}" destId="{75AE02D7-E4C7-41BD-B22A-5F72070A40C2}" srcOrd="1" destOrd="0" presId="urn:microsoft.com/office/officeart/2005/8/layout/hierarchy3"/>
    <dgm:cxn modelId="{EE51EE69-1314-4E2E-967A-69349635C461}" type="presParOf" srcId="{75AE02D7-E4C7-41BD-B22A-5F72070A40C2}" destId="{4DF89E40-0149-48F2-A90D-4F0DA8EFA596}" srcOrd="0" destOrd="0" presId="urn:microsoft.com/office/officeart/2005/8/layout/hierarchy3"/>
    <dgm:cxn modelId="{A94F73E2-8622-4057-8078-8B4C4033BF47}" type="presParOf" srcId="{75AE02D7-E4C7-41BD-B22A-5F72070A40C2}" destId="{3E4928CD-1087-4EDA-BA1B-C2DA5ED23102}" srcOrd="1" destOrd="0" presId="urn:microsoft.com/office/officeart/2005/8/layout/hierarchy3"/>
    <dgm:cxn modelId="{08BD3379-07A5-4FA6-9B41-F688347AC281}" type="presParOf" srcId="{75AE02D7-E4C7-41BD-B22A-5F72070A40C2}" destId="{1813CD1C-8470-4D4D-BEDF-60B2C0DCFC0E}" srcOrd="2" destOrd="0" presId="urn:microsoft.com/office/officeart/2005/8/layout/hierarchy3"/>
    <dgm:cxn modelId="{418A600D-F7A7-4EBC-8DC7-AAAB9EFD0E03}" type="presParOf" srcId="{75AE02D7-E4C7-41BD-B22A-5F72070A40C2}" destId="{4326E2F6-722D-48B2-8C3E-C7F4C7D240F2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10B356-456F-40D0-9801-62D6E710376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h-TH"/>
        </a:p>
      </dgm:t>
    </dgm:pt>
    <dgm:pt modelId="{D72FD267-63D1-4B51-94EF-353748B7C1EF}">
      <dgm:prSet phldrT="[Text]" custT="1"/>
      <dgm:spPr/>
      <dgm:t>
        <a:bodyPr anchor="t"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เป็นโครงการที่คุ้มค่าทางเศรษฐกิจและสังคม      ที่ควรการดำเนินการต่อ เนื่องจาก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691E3AD-345E-4A10-B2BF-CCB0285243E1}" type="par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8D5CF39-3D04-4540-9D5B-D73C65D97E87}" type="sibTrans" cxnId="{C5EC12B5-A06F-4B2A-923E-7574B5AF735A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2343DFA-6B86-4DEF-9769-AB5FC88AA050}">
      <dgm:prSet phldrT="[Text]" custT="1"/>
      <dgm:spPr/>
      <dgm:t>
        <a:bodyPr/>
        <a:lstStyle/>
        <a:p>
          <a:r>
            <a:rPr lang="th-TH" sz="1900" b="1" spc="-100" baseline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ส่งเสริมเอกชนให้สนใจการวิจัยและพัฒนาและผลิตเครื่องมือเครื่องจักรได้เอง</a:t>
          </a:r>
          <a:endParaRPr lang="th-TH" sz="1900" spc="-100" baseline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0F3D0B9-5DBF-47C7-9882-6139EBE73000}" type="par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CF1886C1-03C4-4912-AE40-16ABD81D49A0}" type="sibTrans" cxnId="{0B6075EA-FD7D-4B7A-9F6F-8354304682EB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CE93C10-5C65-4112-9DB7-F0F81F2FE273}">
      <dgm:prSet phldrT="[Text]" custT="1"/>
      <dgm:spPr/>
      <dgm:t>
        <a:bodyPr/>
        <a:lstStyle/>
        <a:p>
          <a:r>
            <a:rPr lang="th-TH" sz="19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เอกชนมีโอกาสเข้าถึงแหล่งเงินทุน</a:t>
          </a:r>
          <a:endParaRPr lang="th-TH" sz="19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5FDF0C25-8D1D-409B-BE99-DC96682F69C3}" type="par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A83AE3E-46D1-41A8-9A1C-771F0F862295}" type="sibTrans" cxnId="{7E8F36BA-051B-480A-9CD8-C7C45FA7264D}">
      <dgm:prSet/>
      <dgm:spPr/>
      <dgm:t>
        <a:bodyPr/>
        <a:lstStyle/>
        <a:p>
          <a:endParaRPr lang="th-TH" sz="19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250AE9F-0CD8-44D9-81AA-73F368D10163}" type="pres">
      <dgm:prSet presAssocID="{FA10B356-456F-40D0-9801-62D6E71037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EE51D40-AF16-4F07-AD07-CE9D4CD3DC64}" type="pres">
      <dgm:prSet presAssocID="{D72FD267-63D1-4B51-94EF-353748B7C1EF}" presName="root" presStyleCnt="0"/>
      <dgm:spPr/>
    </dgm:pt>
    <dgm:pt modelId="{5394789C-7239-4C6B-9F4C-2EECC17F103E}" type="pres">
      <dgm:prSet presAssocID="{D72FD267-63D1-4B51-94EF-353748B7C1EF}" presName="rootComposite" presStyleCnt="0"/>
      <dgm:spPr/>
    </dgm:pt>
    <dgm:pt modelId="{912071E4-67C1-4060-BB41-3A0DA1435C15}" type="pres">
      <dgm:prSet presAssocID="{D72FD267-63D1-4B51-94EF-353748B7C1EF}" presName="rootText" presStyleLbl="node1" presStyleIdx="0" presStyleCnt="1" custScaleX="376839" custScaleY="113668" custLinFactNeighborY="30777"/>
      <dgm:spPr/>
      <dgm:t>
        <a:bodyPr/>
        <a:lstStyle/>
        <a:p>
          <a:endParaRPr lang="th-TH"/>
        </a:p>
      </dgm:t>
    </dgm:pt>
    <dgm:pt modelId="{4A604F74-8AFE-4B74-8827-8171596FDA9A}" type="pres">
      <dgm:prSet presAssocID="{D72FD267-63D1-4B51-94EF-353748B7C1EF}" presName="rootConnector" presStyleLbl="node1" presStyleIdx="0" presStyleCnt="1"/>
      <dgm:spPr/>
      <dgm:t>
        <a:bodyPr/>
        <a:lstStyle/>
        <a:p>
          <a:endParaRPr lang="th-TH"/>
        </a:p>
      </dgm:t>
    </dgm:pt>
    <dgm:pt modelId="{75AE02D7-E4C7-41BD-B22A-5F72070A40C2}" type="pres">
      <dgm:prSet presAssocID="{D72FD267-63D1-4B51-94EF-353748B7C1EF}" presName="childShape" presStyleCnt="0"/>
      <dgm:spPr/>
    </dgm:pt>
    <dgm:pt modelId="{4DF89E40-0149-48F2-A90D-4F0DA8EFA596}" type="pres">
      <dgm:prSet presAssocID="{30F3D0B9-5DBF-47C7-9882-6139EBE73000}" presName="Name13" presStyleLbl="parChTrans1D2" presStyleIdx="0" presStyleCnt="2"/>
      <dgm:spPr/>
      <dgm:t>
        <a:bodyPr/>
        <a:lstStyle/>
        <a:p>
          <a:endParaRPr lang="th-TH"/>
        </a:p>
      </dgm:t>
    </dgm:pt>
    <dgm:pt modelId="{3E4928CD-1087-4EDA-BA1B-C2DA5ED23102}" type="pres">
      <dgm:prSet presAssocID="{B2343DFA-6B86-4DEF-9769-AB5FC88AA050}" presName="childText" presStyleLbl="bgAcc1" presStyleIdx="0" presStyleCnt="2" custScaleX="376839" custScaleY="123253" custLinFactNeighborY="269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13CD1C-8470-4D4D-BEDF-60B2C0DCFC0E}" type="pres">
      <dgm:prSet presAssocID="{5FDF0C25-8D1D-409B-BE99-DC96682F69C3}" presName="Name13" presStyleLbl="parChTrans1D2" presStyleIdx="1" presStyleCnt="2"/>
      <dgm:spPr/>
      <dgm:t>
        <a:bodyPr/>
        <a:lstStyle/>
        <a:p>
          <a:endParaRPr lang="th-TH"/>
        </a:p>
      </dgm:t>
    </dgm:pt>
    <dgm:pt modelId="{4326E2F6-722D-48B2-8C3E-C7F4C7D240F2}" type="pres">
      <dgm:prSet presAssocID="{0CE93C10-5C65-4112-9DB7-F0F81F2FE273}" presName="childText" presStyleLbl="bgAcc1" presStyleIdx="1" presStyleCnt="2" custScaleX="376839" custScaleY="82216" custLinFactNeighborY="263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E8F36BA-051B-480A-9CD8-C7C45FA7264D}" srcId="{D72FD267-63D1-4B51-94EF-353748B7C1EF}" destId="{0CE93C10-5C65-4112-9DB7-F0F81F2FE273}" srcOrd="1" destOrd="0" parTransId="{5FDF0C25-8D1D-409B-BE99-DC96682F69C3}" sibTransId="{1A83AE3E-46D1-41A8-9A1C-771F0F862295}"/>
    <dgm:cxn modelId="{8FF44E0B-4F01-48E3-9DBE-A184E1F8F459}" type="presOf" srcId="{B2343DFA-6B86-4DEF-9769-AB5FC88AA050}" destId="{3E4928CD-1087-4EDA-BA1B-C2DA5ED23102}" srcOrd="0" destOrd="0" presId="urn:microsoft.com/office/officeart/2005/8/layout/hierarchy3"/>
    <dgm:cxn modelId="{D1A22F1E-EBD8-409B-9DB8-6D89657550AB}" type="presOf" srcId="{30F3D0B9-5DBF-47C7-9882-6139EBE73000}" destId="{4DF89E40-0149-48F2-A90D-4F0DA8EFA596}" srcOrd="0" destOrd="0" presId="urn:microsoft.com/office/officeart/2005/8/layout/hierarchy3"/>
    <dgm:cxn modelId="{006ADC8A-20D6-43A2-83DD-9FF545734AB5}" type="presOf" srcId="{D72FD267-63D1-4B51-94EF-353748B7C1EF}" destId="{4A604F74-8AFE-4B74-8827-8171596FDA9A}" srcOrd="1" destOrd="0" presId="urn:microsoft.com/office/officeart/2005/8/layout/hierarchy3"/>
    <dgm:cxn modelId="{A2074678-5BBA-4AE1-8E85-3FFDB17D513C}" type="presOf" srcId="{D72FD267-63D1-4B51-94EF-353748B7C1EF}" destId="{912071E4-67C1-4060-BB41-3A0DA1435C15}" srcOrd="0" destOrd="0" presId="urn:microsoft.com/office/officeart/2005/8/layout/hierarchy3"/>
    <dgm:cxn modelId="{3480BE99-F175-47FD-92B6-BA5CB06B6663}" type="presOf" srcId="{0CE93C10-5C65-4112-9DB7-F0F81F2FE273}" destId="{4326E2F6-722D-48B2-8C3E-C7F4C7D240F2}" srcOrd="0" destOrd="0" presId="urn:microsoft.com/office/officeart/2005/8/layout/hierarchy3"/>
    <dgm:cxn modelId="{D124534D-57BC-4C9A-8BE4-54B348A8E465}" type="presOf" srcId="{FA10B356-456F-40D0-9801-62D6E7103765}" destId="{6250AE9F-0CD8-44D9-81AA-73F368D10163}" srcOrd="0" destOrd="0" presId="urn:microsoft.com/office/officeart/2005/8/layout/hierarchy3"/>
    <dgm:cxn modelId="{83AE7B13-FA6B-48BA-A804-D10971EA0E82}" type="presOf" srcId="{5FDF0C25-8D1D-409B-BE99-DC96682F69C3}" destId="{1813CD1C-8470-4D4D-BEDF-60B2C0DCFC0E}" srcOrd="0" destOrd="0" presId="urn:microsoft.com/office/officeart/2005/8/layout/hierarchy3"/>
    <dgm:cxn modelId="{C5EC12B5-A06F-4B2A-923E-7574B5AF735A}" srcId="{FA10B356-456F-40D0-9801-62D6E7103765}" destId="{D72FD267-63D1-4B51-94EF-353748B7C1EF}" srcOrd="0" destOrd="0" parTransId="{1691E3AD-345E-4A10-B2BF-CCB0285243E1}" sibTransId="{E8D5CF39-3D04-4540-9D5B-D73C65D97E87}"/>
    <dgm:cxn modelId="{0B6075EA-FD7D-4B7A-9F6F-8354304682EB}" srcId="{D72FD267-63D1-4B51-94EF-353748B7C1EF}" destId="{B2343DFA-6B86-4DEF-9769-AB5FC88AA050}" srcOrd="0" destOrd="0" parTransId="{30F3D0B9-5DBF-47C7-9882-6139EBE73000}" sibTransId="{CF1886C1-03C4-4912-AE40-16ABD81D49A0}"/>
    <dgm:cxn modelId="{FE2003E6-7CC9-4680-9495-DA836B1DB2D3}" type="presParOf" srcId="{6250AE9F-0CD8-44D9-81AA-73F368D10163}" destId="{3EE51D40-AF16-4F07-AD07-CE9D4CD3DC64}" srcOrd="0" destOrd="0" presId="urn:microsoft.com/office/officeart/2005/8/layout/hierarchy3"/>
    <dgm:cxn modelId="{80359A4C-235D-4755-BFBA-F0743A768289}" type="presParOf" srcId="{3EE51D40-AF16-4F07-AD07-CE9D4CD3DC64}" destId="{5394789C-7239-4C6B-9F4C-2EECC17F103E}" srcOrd="0" destOrd="0" presId="urn:microsoft.com/office/officeart/2005/8/layout/hierarchy3"/>
    <dgm:cxn modelId="{AAF6CE08-5C7A-45C4-9485-EFE0CA01D497}" type="presParOf" srcId="{5394789C-7239-4C6B-9F4C-2EECC17F103E}" destId="{912071E4-67C1-4060-BB41-3A0DA1435C15}" srcOrd="0" destOrd="0" presId="urn:microsoft.com/office/officeart/2005/8/layout/hierarchy3"/>
    <dgm:cxn modelId="{C3FB91CF-DA05-4BC3-A49D-6A65F03829B2}" type="presParOf" srcId="{5394789C-7239-4C6B-9F4C-2EECC17F103E}" destId="{4A604F74-8AFE-4B74-8827-8171596FDA9A}" srcOrd="1" destOrd="0" presId="urn:microsoft.com/office/officeart/2005/8/layout/hierarchy3"/>
    <dgm:cxn modelId="{96C1F2EB-FD4D-4794-89CE-D867301A7294}" type="presParOf" srcId="{3EE51D40-AF16-4F07-AD07-CE9D4CD3DC64}" destId="{75AE02D7-E4C7-41BD-B22A-5F72070A40C2}" srcOrd="1" destOrd="0" presId="urn:microsoft.com/office/officeart/2005/8/layout/hierarchy3"/>
    <dgm:cxn modelId="{1C53B744-EBE5-419A-848E-70D39445E4C7}" type="presParOf" srcId="{75AE02D7-E4C7-41BD-B22A-5F72070A40C2}" destId="{4DF89E40-0149-48F2-A90D-4F0DA8EFA596}" srcOrd="0" destOrd="0" presId="urn:microsoft.com/office/officeart/2005/8/layout/hierarchy3"/>
    <dgm:cxn modelId="{05E5A5CF-1257-4C08-A20F-10FB6F9280FF}" type="presParOf" srcId="{75AE02D7-E4C7-41BD-B22A-5F72070A40C2}" destId="{3E4928CD-1087-4EDA-BA1B-C2DA5ED23102}" srcOrd="1" destOrd="0" presId="urn:microsoft.com/office/officeart/2005/8/layout/hierarchy3"/>
    <dgm:cxn modelId="{AB0342FF-6003-4C50-B8B8-EDDC979DABB7}" type="presParOf" srcId="{75AE02D7-E4C7-41BD-B22A-5F72070A40C2}" destId="{1813CD1C-8470-4D4D-BEDF-60B2C0DCFC0E}" srcOrd="2" destOrd="0" presId="urn:microsoft.com/office/officeart/2005/8/layout/hierarchy3"/>
    <dgm:cxn modelId="{44D6C95C-8CC1-4F2D-A94B-21CD0F169DC1}" type="presParOf" srcId="{75AE02D7-E4C7-41BD-B22A-5F72070A40C2}" destId="{4326E2F6-722D-48B2-8C3E-C7F4C7D240F2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F0E62B-38A1-4070-9CA7-8E85826A4122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5" csCatId="colorful" phldr="1"/>
      <dgm:spPr/>
    </dgm:pt>
    <dgm:pt modelId="{11665A04-F372-4F24-A36F-BACE6708D01A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สภาพ แวดล้อมภายใน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D89407ED-4198-479C-BC23-1B70D4F1D477}" type="parTrans" cxnId="{CEC5E5F1-7EB2-4A28-A4A7-02930B429BB9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4DA757F4-3196-4EA7-89EE-CC33CF3A0255}" type="sibTrans" cxnId="{CEC5E5F1-7EB2-4A28-A4A7-02930B429BB9}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7EF6E8FE-0AE4-412B-B036-68FC81C4A7DD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สภาพ แวดล้อมภายนอก</a:t>
          </a:r>
          <a:endParaRPr lang="th-TH" sz="20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37B5347-332C-4F51-87CC-6528380FD478}" type="parTrans" cxnId="{A1D2524E-892F-4F96-9C35-FA0EDE3A16D7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91E49C60-DDE1-4906-AA2A-8D3D4CF9DFD5}" type="sibTrans" cxnId="{A1D2524E-892F-4F96-9C35-FA0EDE3A16D7}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8E3D4E03-FA06-4B41-9A46-7FB469C5F849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SWOT</a:t>
          </a:r>
          <a:endParaRPr lang="th-TH" sz="28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607BDE3-4A99-4E3A-A541-17A38B6BAF38}" type="parTrans" cxnId="{945780BD-2C67-4A90-B2C4-335B3AE14D91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A60A1A09-E130-4ADC-961E-A12E87B69535}" type="sibTrans" cxnId="{945780BD-2C67-4A90-B2C4-335B3AE14D91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68AFED62-FBF2-46BF-9165-875A48F2EE2D}" type="pres">
      <dgm:prSet presAssocID="{15F0E62B-38A1-4070-9CA7-8E85826A4122}" presName="Name0" presStyleCnt="0">
        <dgm:presLayoutVars>
          <dgm:dir/>
          <dgm:resizeHandles val="exact"/>
        </dgm:presLayoutVars>
      </dgm:prSet>
      <dgm:spPr/>
    </dgm:pt>
    <dgm:pt modelId="{B6E77405-639C-4100-BD9F-F956B97BE4CE}" type="pres">
      <dgm:prSet presAssocID="{15F0E62B-38A1-4070-9CA7-8E85826A4122}" presName="vNodes" presStyleCnt="0"/>
      <dgm:spPr/>
    </dgm:pt>
    <dgm:pt modelId="{6346456F-3F24-4E94-8A71-D1E9D6FC46C0}" type="pres">
      <dgm:prSet presAssocID="{11665A04-F372-4F24-A36F-BACE6708D0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5BE69C-E06F-4578-BDBA-52A4FE1502AE}" type="pres">
      <dgm:prSet presAssocID="{4DA757F4-3196-4EA7-89EE-CC33CF3A0255}" presName="spacerT" presStyleCnt="0"/>
      <dgm:spPr/>
    </dgm:pt>
    <dgm:pt modelId="{1BAB7F1D-C26F-45AA-8AEA-AB2CF5D2DD48}" type="pres">
      <dgm:prSet presAssocID="{4DA757F4-3196-4EA7-89EE-CC33CF3A0255}" presName="sibTrans" presStyleLbl="sibTrans2D1" presStyleIdx="0" presStyleCnt="2"/>
      <dgm:spPr/>
      <dgm:t>
        <a:bodyPr/>
        <a:lstStyle/>
        <a:p>
          <a:endParaRPr lang="th-TH"/>
        </a:p>
      </dgm:t>
    </dgm:pt>
    <dgm:pt modelId="{5AF86CD4-06CA-4845-B45B-621DFEAB95D1}" type="pres">
      <dgm:prSet presAssocID="{4DA757F4-3196-4EA7-89EE-CC33CF3A0255}" presName="spacerB" presStyleCnt="0"/>
      <dgm:spPr/>
    </dgm:pt>
    <dgm:pt modelId="{FF583F69-A632-4FB8-8C65-2188DCBB6902}" type="pres">
      <dgm:prSet presAssocID="{7EF6E8FE-0AE4-412B-B036-68FC81C4A7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4DAB71-C28A-47CE-B8A4-645E8215711F}" type="pres">
      <dgm:prSet presAssocID="{15F0E62B-38A1-4070-9CA7-8E85826A4122}" presName="sibTransLast" presStyleLbl="sibTrans2D1" presStyleIdx="1" presStyleCnt="2" custScaleX="132376" custLinFactNeighborX="-38821" custLinFactNeighborY="5033"/>
      <dgm:spPr/>
      <dgm:t>
        <a:bodyPr/>
        <a:lstStyle/>
        <a:p>
          <a:endParaRPr lang="th-TH"/>
        </a:p>
      </dgm:t>
    </dgm:pt>
    <dgm:pt modelId="{2532E97B-AA02-4E2D-9A0A-36FF2CF25099}" type="pres">
      <dgm:prSet presAssocID="{15F0E62B-38A1-4070-9CA7-8E85826A4122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B44BD2CA-40AA-4EDF-BDF6-A20703FD95C0}" type="pres">
      <dgm:prSet presAssocID="{15F0E62B-38A1-4070-9CA7-8E85826A4122}" presName="lastNode" presStyleLbl="node1" presStyleIdx="2" presStyleCnt="3" custScaleX="67654" custScaleY="67826" custLinFactNeighborX="-456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E8CAFED-BB17-4ACD-84BB-C8AB83D0D54C}" type="presOf" srcId="{11665A04-F372-4F24-A36F-BACE6708D01A}" destId="{6346456F-3F24-4E94-8A71-D1E9D6FC46C0}" srcOrd="0" destOrd="0" presId="urn:microsoft.com/office/officeart/2005/8/layout/equation2"/>
    <dgm:cxn modelId="{732DE555-2967-41AE-9CB5-5A3C1F2A828F}" type="presOf" srcId="{8E3D4E03-FA06-4B41-9A46-7FB469C5F849}" destId="{B44BD2CA-40AA-4EDF-BDF6-A20703FD95C0}" srcOrd="0" destOrd="0" presId="urn:microsoft.com/office/officeart/2005/8/layout/equation2"/>
    <dgm:cxn modelId="{A1D2524E-892F-4F96-9C35-FA0EDE3A16D7}" srcId="{15F0E62B-38A1-4070-9CA7-8E85826A4122}" destId="{7EF6E8FE-0AE4-412B-B036-68FC81C4A7DD}" srcOrd="1" destOrd="0" parTransId="{E37B5347-332C-4F51-87CC-6528380FD478}" sibTransId="{91E49C60-DDE1-4906-AA2A-8D3D4CF9DFD5}"/>
    <dgm:cxn modelId="{CEC5E5F1-7EB2-4A28-A4A7-02930B429BB9}" srcId="{15F0E62B-38A1-4070-9CA7-8E85826A4122}" destId="{11665A04-F372-4F24-A36F-BACE6708D01A}" srcOrd="0" destOrd="0" parTransId="{D89407ED-4198-479C-BC23-1B70D4F1D477}" sibTransId="{4DA757F4-3196-4EA7-89EE-CC33CF3A0255}"/>
    <dgm:cxn modelId="{48973F80-31D8-4933-99A9-71BADE8C56A4}" type="presOf" srcId="{15F0E62B-38A1-4070-9CA7-8E85826A4122}" destId="{68AFED62-FBF2-46BF-9165-875A48F2EE2D}" srcOrd="0" destOrd="0" presId="urn:microsoft.com/office/officeart/2005/8/layout/equation2"/>
    <dgm:cxn modelId="{E68974F6-DF25-4C33-87E9-514B99BA2FA1}" type="presOf" srcId="{91E49C60-DDE1-4906-AA2A-8D3D4CF9DFD5}" destId="{384DAB71-C28A-47CE-B8A4-645E8215711F}" srcOrd="0" destOrd="0" presId="urn:microsoft.com/office/officeart/2005/8/layout/equation2"/>
    <dgm:cxn modelId="{945780BD-2C67-4A90-B2C4-335B3AE14D91}" srcId="{15F0E62B-38A1-4070-9CA7-8E85826A4122}" destId="{8E3D4E03-FA06-4B41-9A46-7FB469C5F849}" srcOrd="2" destOrd="0" parTransId="{6607BDE3-4A99-4E3A-A541-17A38B6BAF38}" sibTransId="{A60A1A09-E130-4ADC-961E-A12E87B69535}"/>
    <dgm:cxn modelId="{8A4DD797-BCAB-4F93-830C-98AD7AAFC230}" type="presOf" srcId="{7EF6E8FE-0AE4-412B-B036-68FC81C4A7DD}" destId="{FF583F69-A632-4FB8-8C65-2188DCBB6902}" srcOrd="0" destOrd="0" presId="urn:microsoft.com/office/officeart/2005/8/layout/equation2"/>
    <dgm:cxn modelId="{34CBAAEB-A212-4892-8395-8B4BA89600B9}" type="presOf" srcId="{91E49C60-DDE1-4906-AA2A-8D3D4CF9DFD5}" destId="{2532E97B-AA02-4E2D-9A0A-36FF2CF25099}" srcOrd="1" destOrd="0" presId="urn:microsoft.com/office/officeart/2005/8/layout/equation2"/>
    <dgm:cxn modelId="{840DF94E-434D-4040-B5D0-D2D6D24B4873}" type="presOf" srcId="{4DA757F4-3196-4EA7-89EE-CC33CF3A0255}" destId="{1BAB7F1D-C26F-45AA-8AEA-AB2CF5D2DD48}" srcOrd="0" destOrd="0" presId="urn:microsoft.com/office/officeart/2005/8/layout/equation2"/>
    <dgm:cxn modelId="{1E6FE0FD-E6E3-4FB4-9477-1417383C58EE}" type="presParOf" srcId="{68AFED62-FBF2-46BF-9165-875A48F2EE2D}" destId="{B6E77405-639C-4100-BD9F-F956B97BE4CE}" srcOrd="0" destOrd="0" presId="urn:microsoft.com/office/officeart/2005/8/layout/equation2"/>
    <dgm:cxn modelId="{BC154851-EB28-4C15-808E-6BA6AB43B8E2}" type="presParOf" srcId="{B6E77405-639C-4100-BD9F-F956B97BE4CE}" destId="{6346456F-3F24-4E94-8A71-D1E9D6FC46C0}" srcOrd="0" destOrd="0" presId="urn:microsoft.com/office/officeart/2005/8/layout/equation2"/>
    <dgm:cxn modelId="{7D04A8A9-9C69-4DAE-9ACF-3556774A5DF2}" type="presParOf" srcId="{B6E77405-639C-4100-BD9F-F956B97BE4CE}" destId="{675BE69C-E06F-4578-BDBA-52A4FE1502AE}" srcOrd="1" destOrd="0" presId="urn:microsoft.com/office/officeart/2005/8/layout/equation2"/>
    <dgm:cxn modelId="{2F807727-A9C5-4476-B12D-A1AEEE4AD395}" type="presParOf" srcId="{B6E77405-639C-4100-BD9F-F956B97BE4CE}" destId="{1BAB7F1D-C26F-45AA-8AEA-AB2CF5D2DD48}" srcOrd="2" destOrd="0" presId="urn:microsoft.com/office/officeart/2005/8/layout/equation2"/>
    <dgm:cxn modelId="{03328E6A-5FD3-40ED-A217-56BB2E087C13}" type="presParOf" srcId="{B6E77405-639C-4100-BD9F-F956B97BE4CE}" destId="{5AF86CD4-06CA-4845-B45B-621DFEAB95D1}" srcOrd="3" destOrd="0" presId="urn:microsoft.com/office/officeart/2005/8/layout/equation2"/>
    <dgm:cxn modelId="{C8313554-0E5D-489B-B606-29F0B9D01E5B}" type="presParOf" srcId="{B6E77405-639C-4100-BD9F-F956B97BE4CE}" destId="{FF583F69-A632-4FB8-8C65-2188DCBB6902}" srcOrd="4" destOrd="0" presId="urn:microsoft.com/office/officeart/2005/8/layout/equation2"/>
    <dgm:cxn modelId="{8FB94905-E1C3-44BD-A943-1A5514CCC2FD}" type="presParOf" srcId="{68AFED62-FBF2-46BF-9165-875A48F2EE2D}" destId="{384DAB71-C28A-47CE-B8A4-645E8215711F}" srcOrd="1" destOrd="0" presId="urn:microsoft.com/office/officeart/2005/8/layout/equation2"/>
    <dgm:cxn modelId="{9F910703-80AF-4A0F-B77E-2CA4D91FDB48}" type="presParOf" srcId="{384DAB71-C28A-47CE-B8A4-645E8215711F}" destId="{2532E97B-AA02-4E2D-9A0A-36FF2CF25099}" srcOrd="0" destOrd="0" presId="urn:microsoft.com/office/officeart/2005/8/layout/equation2"/>
    <dgm:cxn modelId="{32CD7317-3EFE-4487-8D1D-C7AE966FDFAA}" type="presParOf" srcId="{68AFED62-FBF2-46BF-9165-875A48F2EE2D}" destId="{B44BD2CA-40AA-4EDF-BDF6-A20703FD95C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0520C4-6485-4284-9767-093FB07445D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FFD83F6-E5A7-4BC4-9732-BE3F80AAF434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จัดทำ </a:t>
          </a:r>
          <a:r>
            <a:rPr lang="en-US" sz="2800" b="1" dirty="0" smtClean="0">
              <a:latin typeface="Cordia New" pitchFamily="34" charset="-34"/>
              <a:cs typeface="Cordia New" pitchFamily="34" charset="-34"/>
            </a:rPr>
            <a:t>SWOT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9A0A8CF6-41FC-4185-BEF8-1FC6F6529A27}" type="parTrans" cxnId="{1F377819-6B09-40CC-8117-8BE0DAFEBDA7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A3619730-AAC7-4BFA-B56F-D57983D9905A}" type="sibTrans" cxnId="{1F377819-6B09-40CC-8117-8BE0DAFEBDA7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D40B71FF-492F-42F9-908F-6F3697AEA326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กำหนดวิสัยทัศน์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4C136979-F6A2-474A-8924-368F7DB3DEA5}" type="parTrans" cxnId="{95942A9F-B338-4F2A-A154-869183356655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4E184CDF-D4A6-4A4A-A3D3-A09F876966C1}" type="sibTrans" cxnId="{95942A9F-B338-4F2A-A154-869183356655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2E6F0E6D-A5A9-490F-8E8F-70DFDDD9AD70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กำหนดเป้าหมาย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144E9649-74CF-477C-B59E-3595F419DD88}" type="parTrans" cxnId="{C606857A-6B37-4A41-88CE-F02E6C86950B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7714B1B3-7B20-43A3-8517-4872E4110338}" type="sibTrans" cxnId="{C606857A-6B37-4A41-88CE-F02E6C86950B}">
      <dgm:prSet custT="1"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EC51BDAF-FBF9-4C0A-8BF9-B070C9C842CC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กำหนดกลยุทธ์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3711E5E1-C71A-4060-8EDF-30412399A9A6}" type="parTrans" cxnId="{A6D52C29-CFFE-466B-BBAD-1B9FA4ADF1EF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F06FFF0B-DF7D-4BB2-A76A-184C49C07FF1}" type="sibTrans" cxnId="{A6D52C29-CFFE-466B-BBAD-1B9FA4ADF1EF}">
      <dgm:prSet/>
      <dgm:spPr/>
      <dgm:t>
        <a:bodyPr/>
        <a:lstStyle/>
        <a:p>
          <a:endParaRPr lang="th-TH" sz="2800" b="1">
            <a:latin typeface="Cordia New" pitchFamily="34" charset="-34"/>
            <a:cs typeface="Cordia New" pitchFamily="34" charset="-34"/>
          </a:endParaRPr>
        </a:p>
      </dgm:t>
    </dgm:pt>
    <dgm:pt modelId="{FEC1C284-83F6-46C2-A695-B20977E05C60}" type="pres">
      <dgm:prSet presAssocID="{670520C4-6485-4284-9767-093FB07445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85DFD7F-2D60-4B48-8937-7BF941A665BC}" type="pres">
      <dgm:prSet presAssocID="{670520C4-6485-4284-9767-093FB07445D5}" presName="dummyMaxCanvas" presStyleCnt="0">
        <dgm:presLayoutVars/>
      </dgm:prSet>
      <dgm:spPr/>
    </dgm:pt>
    <dgm:pt modelId="{19CF0739-4697-4DCA-BEB7-E52B69DBC757}" type="pres">
      <dgm:prSet presAssocID="{670520C4-6485-4284-9767-093FB07445D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4EA37C-D81F-45D8-B96E-7B8625E2C62D}" type="pres">
      <dgm:prSet presAssocID="{670520C4-6485-4284-9767-093FB07445D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B3A9AB-1503-4B0D-A0A4-AFADB65EB8BB}" type="pres">
      <dgm:prSet presAssocID="{670520C4-6485-4284-9767-093FB07445D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677956-7BBD-49E9-8BCA-2FBF66B84FB7}" type="pres">
      <dgm:prSet presAssocID="{670520C4-6485-4284-9767-093FB07445D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B85C01-D1D2-4CDA-99A7-36BFADA2C87E}" type="pres">
      <dgm:prSet presAssocID="{670520C4-6485-4284-9767-093FB07445D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D27AE4-C1B8-4394-9B7A-07197F1AA20A}" type="pres">
      <dgm:prSet presAssocID="{670520C4-6485-4284-9767-093FB07445D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1B9060-D186-4B04-B528-36DC6296BCA2}" type="pres">
      <dgm:prSet presAssocID="{670520C4-6485-4284-9767-093FB07445D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E0CF49-1FF5-4DB5-8E84-9D2AFE8F7F65}" type="pres">
      <dgm:prSet presAssocID="{670520C4-6485-4284-9767-093FB07445D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A7B406-9905-41D3-B805-043A33B3320B}" type="pres">
      <dgm:prSet presAssocID="{670520C4-6485-4284-9767-093FB07445D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050038-B5AA-49E0-ABBC-29015E76B8D5}" type="pres">
      <dgm:prSet presAssocID="{670520C4-6485-4284-9767-093FB07445D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797DEE-8A16-4547-B07F-AD514CC83597}" type="pres">
      <dgm:prSet presAssocID="{670520C4-6485-4284-9767-093FB07445D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0F44CAB-7388-4A86-B4CA-183A1EF56AC0}" type="presOf" srcId="{D40B71FF-492F-42F9-908F-6F3697AEA326}" destId="{5C4EA37C-D81F-45D8-B96E-7B8625E2C62D}" srcOrd="0" destOrd="0" presId="urn:microsoft.com/office/officeart/2005/8/layout/vProcess5"/>
    <dgm:cxn modelId="{A6D52C29-CFFE-466B-BBAD-1B9FA4ADF1EF}" srcId="{670520C4-6485-4284-9767-093FB07445D5}" destId="{EC51BDAF-FBF9-4C0A-8BF9-B070C9C842CC}" srcOrd="3" destOrd="0" parTransId="{3711E5E1-C71A-4060-8EDF-30412399A9A6}" sibTransId="{F06FFF0B-DF7D-4BB2-A76A-184C49C07FF1}"/>
    <dgm:cxn modelId="{82805563-923C-4F27-AD85-08C84DE86BC0}" type="presOf" srcId="{4E184CDF-D4A6-4A4A-A3D3-A09F876966C1}" destId="{EFD27AE4-C1B8-4394-9B7A-07197F1AA20A}" srcOrd="0" destOrd="0" presId="urn:microsoft.com/office/officeart/2005/8/layout/vProcess5"/>
    <dgm:cxn modelId="{6A8A4416-8D98-4618-ADD6-79A2DFF75FC3}" type="presOf" srcId="{EC51BDAF-FBF9-4C0A-8BF9-B070C9C842CC}" destId="{45797DEE-8A16-4547-B07F-AD514CC83597}" srcOrd="1" destOrd="0" presId="urn:microsoft.com/office/officeart/2005/8/layout/vProcess5"/>
    <dgm:cxn modelId="{1F377819-6B09-40CC-8117-8BE0DAFEBDA7}" srcId="{670520C4-6485-4284-9767-093FB07445D5}" destId="{2FFD83F6-E5A7-4BC4-9732-BE3F80AAF434}" srcOrd="0" destOrd="0" parTransId="{9A0A8CF6-41FC-4185-BEF8-1FC6F6529A27}" sibTransId="{A3619730-AAC7-4BFA-B56F-D57983D9905A}"/>
    <dgm:cxn modelId="{B3A2828F-1CC7-4E50-869C-13C4552A80AE}" type="presOf" srcId="{7714B1B3-7B20-43A3-8517-4872E4110338}" destId="{241B9060-D186-4B04-B528-36DC6296BCA2}" srcOrd="0" destOrd="0" presId="urn:microsoft.com/office/officeart/2005/8/layout/vProcess5"/>
    <dgm:cxn modelId="{95942A9F-B338-4F2A-A154-869183356655}" srcId="{670520C4-6485-4284-9767-093FB07445D5}" destId="{D40B71FF-492F-42F9-908F-6F3697AEA326}" srcOrd="1" destOrd="0" parTransId="{4C136979-F6A2-474A-8924-368F7DB3DEA5}" sibTransId="{4E184CDF-D4A6-4A4A-A3D3-A09F876966C1}"/>
    <dgm:cxn modelId="{763FE6B9-8036-430A-9F7A-4897F512B770}" type="presOf" srcId="{2E6F0E6D-A5A9-490F-8E8F-70DFDDD9AD70}" destId="{27050038-B5AA-49E0-ABBC-29015E76B8D5}" srcOrd="1" destOrd="0" presId="urn:microsoft.com/office/officeart/2005/8/layout/vProcess5"/>
    <dgm:cxn modelId="{C606857A-6B37-4A41-88CE-F02E6C86950B}" srcId="{670520C4-6485-4284-9767-093FB07445D5}" destId="{2E6F0E6D-A5A9-490F-8E8F-70DFDDD9AD70}" srcOrd="2" destOrd="0" parTransId="{144E9649-74CF-477C-B59E-3595F419DD88}" sibTransId="{7714B1B3-7B20-43A3-8517-4872E4110338}"/>
    <dgm:cxn modelId="{6F62DE25-FF42-4070-BEA7-5720C73524ED}" type="presOf" srcId="{2FFD83F6-E5A7-4BC4-9732-BE3F80AAF434}" destId="{FBE0CF49-1FF5-4DB5-8E84-9D2AFE8F7F65}" srcOrd="1" destOrd="0" presId="urn:microsoft.com/office/officeart/2005/8/layout/vProcess5"/>
    <dgm:cxn modelId="{34D2BBB0-38C0-41BD-87C9-53AAC96844FC}" type="presOf" srcId="{EC51BDAF-FBF9-4C0A-8BF9-B070C9C842CC}" destId="{24677956-7BBD-49E9-8BCA-2FBF66B84FB7}" srcOrd="0" destOrd="0" presId="urn:microsoft.com/office/officeart/2005/8/layout/vProcess5"/>
    <dgm:cxn modelId="{29D5A09F-DA51-41DA-8576-5AA0E3DA67C8}" type="presOf" srcId="{670520C4-6485-4284-9767-093FB07445D5}" destId="{FEC1C284-83F6-46C2-A695-B20977E05C60}" srcOrd="0" destOrd="0" presId="urn:microsoft.com/office/officeart/2005/8/layout/vProcess5"/>
    <dgm:cxn modelId="{2B804E95-FFE6-4D20-995F-C1CD7035F92E}" type="presOf" srcId="{D40B71FF-492F-42F9-908F-6F3697AEA326}" destId="{DBA7B406-9905-41D3-B805-043A33B3320B}" srcOrd="1" destOrd="0" presId="urn:microsoft.com/office/officeart/2005/8/layout/vProcess5"/>
    <dgm:cxn modelId="{5D05052C-B7C7-4033-AD67-D32512599203}" type="presOf" srcId="{A3619730-AAC7-4BFA-B56F-D57983D9905A}" destId="{E7B85C01-D1D2-4CDA-99A7-36BFADA2C87E}" srcOrd="0" destOrd="0" presId="urn:microsoft.com/office/officeart/2005/8/layout/vProcess5"/>
    <dgm:cxn modelId="{2F61EE9D-C1D2-4081-8F1F-739B5AC74A28}" type="presOf" srcId="{2E6F0E6D-A5A9-490F-8E8F-70DFDDD9AD70}" destId="{0EB3A9AB-1503-4B0D-A0A4-AFADB65EB8BB}" srcOrd="0" destOrd="0" presId="urn:microsoft.com/office/officeart/2005/8/layout/vProcess5"/>
    <dgm:cxn modelId="{2E4B7FA9-3739-4AD8-95C0-1AB153821D52}" type="presOf" srcId="{2FFD83F6-E5A7-4BC4-9732-BE3F80AAF434}" destId="{19CF0739-4697-4DCA-BEB7-E52B69DBC757}" srcOrd="0" destOrd="0" presId="urn:microsoft.com/office/officeart/2005/8/layout/vProcess5"/>
    <dgm:cxn modelId="{A0B6AAE0-188F-4489-B593-B8CD811177F4}" type="presParOf" srcId="{FEC1C284-83F6-46C2-A695-B20977E05C60}" destId="{185DFD7F-2D60-4B48-8937-7BF941A665BC}" srcOrd="0" destOrd="0" presId="urn:microsoft.com/office/officeart/2005/8/layout/vProcess5"/>
    <dgm:cxn modelId="{1BBF6A54-D4BC-45F7-A0F4-2F267368361A}" type="presParOf" srcId="{FEC1C284-83F6-46C2-A695-B20977E05C60}" destId="{19CF0739-4697-4DCA-BEB7-E52B69DBC757}" srcOrd="1" destOrd="0" presId="urn:microsoft.com/office/officeart/2005/8/layout/vProcess5"/>
    <dgm:cxn modelId="{9C4C2927-B7E3-44F9-99C7-F554B530F8FC}" type="presParOf" srcId="{FEC1C284-83F6-46C2-A695-B20977E05C60}" destId="{5C4EA37C-D81F-45D8-B96E-7B8625E2C62D}" srcOrd="2" destOrd="0" presId="urn:microsoft.com/office/officeart/2005/8/layout/vProcess5"/>
    <dgm:cxn modelId="{81FB5288-47E7-4D0F-B99A-44A8C1AC0282}" type="presParOf" srcId="{FEC1C284-83F6-46C2-A695-B20977E05C60}" destId="{0EB3A9AB-1503-4B0D-A0A4-AFADB65EB8BB}" srcOrd="3" destOrd="0" presId="urn:microsoft.com/office/officeart/2005/8/layout/vProcess5"/>
    <dgm:cxn modelId="{63A556D9-A1D5-4FF1-8E7B-8814DA63F805}" type="presParOf" srcId="{FEC1C284-83F6-46C2-A695-B20977E05C60}" destId="{24677956-7BBD-49E9-8BCA-2FBF66B84FB7}" srcOrd="4" destOrd="0" presId="urn:microsoft.com/office/officeart/2005/8/layout/vProcess5"/>
    <dgm:cxn modelId="{EA79FB37-2121-44F0-8E07-81D5BBAC2072}" type="presParOf" srcId="{FEC1C284-83F6-46C2-A695-B20977E05C60}" destId="{E7B85C01-D1D2-4CDA-99A7-36BFADA2C87E}" srcOrd="5" destOrd="0" presId="urn:microsoft.com/office/officeart/2005/8/layout/vProcess5"/>
    <dgm:cxn modelId="{D7FA9020-0158-40FC-9669-C997F8AE8939}" type="presParOf" srcId="{FEC1C284-83F6-46C2-A695-B20977E05C60}" destId="{EFD27AE4-C1B8-4394-9B7A-07197F1AA20A}" srcOrd="6" destOrd="0" presId="urn:microsoft.com/office/officeart/2005/8/layout/vProcess5"/>
    <dgm:cxn modelId="{C722CB77-E8A0-4F72-8FDE-6A2249A859D0}" type="presParOf" srcId="{FEC1C284-83F6-46C2-A695-B20977E05C60}" destId="{241B9060-D186-4B04-B528-36DC6296BCA2}" srcOrd="7" destOrd="0" presId="urn:microsoft.com/office/officeart/2005/8/layout/vProcess5"/>
    <dgm:cxn modelId="{0BB3938F-233C-488B-8E37-D82DD947E185}" type="presParOf" srcId="{FEC1C284-83F6-46C2-A695-B20977E05C60}" destId="{FBE0CF49-1FF5-4DB5-8E84-9D2AFE8F7F65}" srcOrd="8" destOrd="0" presId="urn:microsoft.com/office/officeart/2005/8/layout/vProcess5"/>
    <dgm:cxn modelId="{07DBEAD7-EFB2-486B-A68C-0AFEF3604E99}" type="presParOf" srcId="{FEC1C284-83F6-46C2-A695-B20977E05C60}" destId="{DBA7B406-9905-41D3-B805-043A33B3320B}" srcOrd="9" destOrd="0" presId="urn:microsoft.com/office/officeart/2005/8/layout/vProcess5"/>
    <dgm:cxn modelId="{1B8ABA08-E9CB-42DA-8BCA-21B01A2864C0}" type="presParOf" srcId="{FEC1C284-83F6-46C2-A695-B20977E05C60}" destId="{27050038-B5AA-49E0-ABBC-29015E76B8D5}" srcOrd="10" destOrd="0" presId="urn:microsoft.com/office/officeart/2005/8/layout/vProcess5"/>
    <dgm:cxn modelId="{E61B9161-3AB7-481C-8339-B6FAB17D20E0}" type="presParOf" srcId="{FEC1C284-83F6-46C2-A695-B20977E05C60}" destId="{45797DEE-8A16-4547-B07F-AD514CC8359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95C20A-7A30-41C5-BABF-74CF717B7D93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BCEA5293-09B7-4147-A30D-65462E6D1181}">
      <dgm:prSet phldrT="[Text]" custT="1"/>
      <dgm:spPr/>
      <dgm:t>
        <a:bodyPr/>
        <a:lstStyle/>
        <a:p>
          <a:r>
            <a:rPr lang="en-US" sz="2400" b="1" dirty="0" smtClean="0">
              <a:latin typeface="Cordia New" pitchFamily="34" charset="-34"/>
              <a:cs typeface="Cordia New" pitchFamily="34" charset="-34"/>
            </a:rPr>
            <a:t>Balanced Scorecard </a:t>
          </a:r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(</a:t>
          </a:r>
          <a:r>
            <a:rPr lang="en-US" sz="2400" b="1" dirty="0" smtClean="0">
              <a:latin typeface="Cordia New" pitchFamily="34" charset="-34"/>
              <a:cs typeface="Cordia New" pitchFamily="34" charset="-34"/>
            </a:rPr>
            <a:t>BSC</a:t>
          </a:r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)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15C5821A-DF78-46AF-AF02-E99F31F7D9F4}" type="parTrans" cxnId="{C44D5BE5-A94D-4FB4-BDE3-9571B842A83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A8D33826-8A95-4BC3-A5BE-C0C981613AE3}" type="sibTrans" cxnId="{C44D5BE5-A94D-4FB4-BDE3-9571B842A83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3233AF13-9057-429C-8189-BEF72D0501F9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ด้านการเรียนรู้และพัฒนา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D91003E5-250B-4124-AA24-D6DF749DE3CC}" type="parTrans" cxnId="{8EFD0C85-8C62-48F3-BD57-B242E75B60F1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B9B83665-E8C2-4581-8501-9605C800DE5D}" type="sibTrans" cxnId="{8EFD0C85-8C62-48F3-BD57-B242E75B60F1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0AE8CF6E-3001-40F3-85BB-A3CC451BDA1F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ด้านงบประมาณ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04ED2387-2990-4779-847A-BA22807224EA}" type="parTrans" cxnId="{CE9C3DEC-FB6E-42D8-98E6-F5BE86F7DC1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2F493D8-2FF2-46C0-97B7-2A177812AF05}" type="sibTrans" cxnId="{CE9C3DEC-FB6E-42D8-98E6-F5BE86F7DC1F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0094340F-FDD2-4FA9-B56E-03CB31530BB1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ด้านกระบวนการภายใน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FEF5DD4B-EA33-4BA9-B6EA-B5506124D835}" type="parTrans" cxnId="{42C57115-0125-429B-9325-B07E04AD7F2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04A5C61-9964-442D-A96F-37BA8E58647F}" type="sibTrans" cxnId="{42C57115-0125-429B-9325-B07E04AD7F20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2CA5B595-018B-4400-8968-89EB99C792F4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ด้านความพึงใจของผู้มีส่วนเกี่ยวข้อง</a:t>
          </a:r>
          <a:endParaRPr lang="th-TH" sz="2400" b="1" dirty="0">
            <a:latin typeface="Cordia New" pitchFamily="34" charset="-34"/>
            <a:cs typeface="Cordia New" pitchFamily="34" charset="-34"/>
          </a:endParaRPr>
        </a:p>
      </dgm:t>
    </dgm:pt>
    <dgm:pt modelId="{D3778896-619A-441C-9CFE-0DB5F4594661}" type="sibTrans" cxnId="{62AF5340-68E7-42C5-A1AA-3212DB94CD2C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5A0A03ED-022B-4951-8CDE-109260BAF301}" type="parTrans" cxnId="{62AF5340-68E7-42C5-A1AA-3212DB94CD2C}">
      <dgm:prSet/>
      <dgm:spPr/>
      <dgm:t>
        <a:bodyPr/>
        <a:lstStyle/>
        <a:p>
          <a:endParaRPr lang="th-TH" sz="2400" b="1">
            <a:latin typeface="Cordia New" pitchFamily="34" charset="-34"/>
            <a:cs typeface="Cordia New" pitchFamily="34" charset="-34"/>
          </a:endParaRPr>
        </a:p>
      </dgm:t>
    </dgm:pt>
    <dgm:pt modelId="{606AB84D-5A99-4D24-9C49-E12C45A0E3D5}" type="pres">
      <dgm:prSet presAssocID="{4295C20A-7A30-41C5-BABF-74CF717B7D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30C3301-F198-482E-BFB4-DBFAAEC772EF}" type="pres">
      <dgm:prSet presAssocID="{4295C20A-7A30-41C5-BABF-74CF717B7D93}" presName="matrix" presStyleCnt="0"/>
      <dgm:spPr/>
    </dgm:pt>
    <dgm:pt modelId="{1D17A5EF-1AF9-4579-9BEB-602E5B0FE2E6}" type="pres">
      <dgm:prSet presAssocID="{4295C20A-7A30-41C5-BABF-74CF717B7D93}" presName="tile1" presStyleLbl="node1" presStyleIdx="0" presStyleCnt="4"/>
      <dgm:spPr/>
      <dgm:t>
        <a:bodyPr/>
        <a:lstStyle/>
        <a:p>
          <a:endParaRPr lang="th-TH"/>
        </a:p>
      </dgm:t>
    </dgm:pt>
    <dgm:pt modelId="{4F426E8F-56A8-4CCC-BD60-2393705FA524}" type="pres">
      <dgm:prSet presAssocID="{4295C20A-7A30-41C5-BABF-74CF717B7D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AF4F0B-EF15-434C-9D68-644D387EB8D2}" type="pres">
      <dgm:prSet presAssocID="{4295C20A-7A30-41C5-BABF-74CF717B7D93}" presName="tile2" presStyleLbl="node1" presStyleIdx="1" presStyleCnt="4"/>
      <dgm:spPr/>
      <dgm:t>
        <a:bodyPr/>
        <a:lstStyle/>
        <a:p>
          <a:endParaRPr lang="th-TH"/>
        </a:p>
      </dgm:t>
    </dgm:pt>
    <dgm:pt modelId="{F1015FE5-8E5A-48FB-BD16-1143E2C6FE5D}" type="pres">
      <dgm:prSet presAssocID="{4295C20A-7A30-41C5-BABF-74CF717B7D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591CA8-D113-4590-8990-F4DBD29C2FC8}" type="pres">
      <dgm:prSet presAssocID="{4295C20A-7A30-41C5-BABF-74CF717B7D93}" presName="tile3" presStyleLbl="node1" presStyleIdx="2" presStyleCnt="4"/>
      <dgm:spPr/>
      <dgm:t>
        <a:bodyPr/>
        <a:lstStyle/>
        <a:p>
          <a:endParaRPr lang="th-TH"/>
        </a:p>
      </dgm:t>
    </dgm:pt>
    <dgm:pt modelId="{5BA2B309-C420-4E75-8000-CDF838F844A4}" type="pres">
      <dgm:prSet presAssocID="{4295C20A-7A30-41C5-BABF-74CF717B7D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1555BD-46B9-4802-B893-3E2BEF8373C4}" type="pres">
      <dgm:prSet presAssocID="{4295C20A-7A30-41C5-BABF-74CF717B7D93}" presName="tile4" presStyleLbl="node1" presStyleIdx="3" presStyleCnt="4"/>
      <dgm:spPr/>
      <dgm:t>
        <a:bodyPr/>
        <a:lstStyle/>
        <a:p>
          <a:endParaRPr lang="th-TH"/>
        </a:p>
      </dgm:t>
    </dgm:pt>
    <dgm:pt modelId="{583082D4-342B-456D-9B1D-CE211ABD0AD1}" type="pres">
      <dgm:prSet presAssocID="{4295C20A-7A30-41C5-BABF-74CF717B7D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C7DACD-14DB-483E-9742-639D28492005}" type="pres">
      <dgm:prSet presAssocID="{4295C20A-7A30-41C5-BABF-74CF717B7D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9CB5251C-544D-4871-809D-14B5410A8955}" type="presOf" srcId="{0AE8CF6E-3001-40F3-85BB-A3CC451BDA1F}" destId="{05AF4F0B-EF15-434C-9D68-644D387EB8D2}" srcOrd="0" destOrd="0" presId="urn:microsoft.com/office/officeart/2005/8/layout/matrix1"/>
    <dgm:cxn modelId="{8EFD0C85-8C62-48F3-BD57-B242E75B60F1}" srcId="{BCEA5293-09B7-4147-A30D-65462E6D1181}" destId="{3233AF13-9057-429C-8189-BEF72D0501F9}" srcOrd="0" destOrd="0" parTransId="{D91003E5-250B-4124-AA24-D6DF749DE3CC}" sibTransId="{B9B83665-E8C2-4581-8501-9605C800DE5D}"/>
    <dgm:cxn modelId="{C44D5BE5-A94D-4FB4-BDE3-9571B842A83F}" srcId="{4295C20A-7A30-41C5-BABF-74CF717B7D93}" destId="{BCEA5293-09B7-4147-A30D-65462E6D1181}" srcOrd="0" destOrd="0" parTransId="{15C5821A-DF78-46AF-AF02-E99F31F7D9F4}" sibTransId="{A8D33826-8A95-4BC3-A5BE-C0C981613AE3}"/>
    <dgm:cxn modelId="{CE9C3DEC-FB6E-42D8-98E6-F5BE86F7DC1F}" srcId="{BCEA5293-09B7-4147-A30D-65462E6D1181}" destId="{0AE8CF6E-3001-40F3-85BB-A3CC451BDA1F}" srcOrd="1" destOrd="0" parTransId="{04ED2387-2990-4779-847A-BA22807224EA}" sibTransId="{22F493D8-2FF2-46C0-97B7-2A177812AF05}"/>
    <dgm:cxn modelId="{62AF5340-68E7-42C5-A1AA-3212DB94CD2C}" srcId="{BCEA5293-09B7-4147-A30D-65462E6D1181}" destId="{2CA5B595-018B-4400-8968-89EB99C792F4}" srcOrd="2" destOrd="0" parTransId="{5A0A03ED-022B-4951-8CDE-109260BAF301}" sibTransId="{D3778896-619A-441C-9CFE-0DB5F4594661}"/>
    <dgm:cxn modelId="{42C57115-0125-429B-9325-B07E04AD7F20}" srcId="{BCEA5293-09B7-4147-A30D-65462E6D1181}" destId="{0094340F-FDD2-4FA9-B56E-03CB31530BB1}" srcOrd="3" destOrd="0" parTransId="{FEF5DD4B-EA33-4BA9-B6EA-B5506124D835}" sibTransId="{204A5C61-9964-442D-A96F-37BA8E58647F}"/>
    <dgm:cxn modelId="{695D64F5-AB35-4DE8-A0F6-20F5E8BDD7C9}" type="presOf" srcId="{BCEA5293-09B7-4147-A30D-65462E6D1181}" destId="{70C7DACD-14DB-483E-9742-639D28492005}" srcOrd="0" destOrd="0" presId="urn:microsoft.com/office/officeart/2005/8/layout/matrix1"/>
    <dgm:cxn modelId="{A8706E31-376B-4A51-903A-6E2D9E2052CB}" type="presOf" srcId="{3233AF13-9057-429C-8189-BEF72D0501F9}" destId="{1D17A5EF-1AF9-4579-9BEB-602E5B0FE2E6}" srcOrd="0" destOrd="0" presId="urn:microsoft.com/office/officeart/2005/8/layout/matrix1"/>
    <dgm:cxn modelId="{C2819EE0-CD8F-4F35-9D6A-2EAD984B3381}" type="presOf" srcId="{0094340F-FDD2-4FA9-B56E-03CB31530BB1}" destId="{331555BD-46B9-4802-B893-3E2BEF8373C4}" srcOrd="0" destOrd="0" presId="urn:microsoft.com/office/officeart/2005/8/layout/matrix1"/>
    <dgm:cxn modelId="{C2AFC558-6381-49D5-B9F2-7310C1347F64}" type="presOf" srcId="{2CA5B595-018B-4400-8968-89EB99C792F4}" destId="{D8591CA8-D113-4590-8990-F4DBD29C2FC8}" srcOrd="0" destOrd="0" presId="urn:microsoft.com/office/officeart/2005/8/layout/matrix1"/>
    <dgm:cxn modelId="{4764A3CF-A057-4C52-991C-3547626E12DD}" type="presOf" srcId="{2CA5B595-018B-4400-8968-89EB99C792F4}" destId="{5BA2B309-C420-4E75-8000-CDF838F844A4}" srcOrd="1" destOrd="0" presId="urn:microsoft.com/office/officeart/2005/8/layout/matrix1"/>
    <dgm:cxn modelId="{823FDC2C-05D2-4871-BA29-6CD1D1A46AB1}" type="presOf" srcId="{3233AF13-9057-429C-8189-BEF72D0501F9}" destId="{4F426E8F-56A8-4CCC-BD60-2393705FA524}" srcOrd="1" destOrd="0" presId="urn:microsoft.com/office/officeart/2005/8/layout/matrix1"/>
    <dgm:cxn modelId="{D438F199-BFFE-471F-ACC5-DC589091A09D}" type="presOf" srcId="{0094340F-FDD2-4FA9-B56E-03CB31530BB1}" destId="{583082D4-342B-456D-9B1D-CE211ABD0AD1}" srcOrd="1" destOrd="0" presId="urn:microsoft.com/office/officeart/2005/8/layout/matrix1"/>
    <dgm:cxn modelId="{D0B798D7-8A23-4340-9D68-6BC3B9D77C0F}" type="presOf" srcId="{0AE8CF6E-3001-40F3-85BB-A3CC451BDA1F}" destId="{F1015FE5-8E5A-48FB-BD16-1143E2C6FE5D}" srcOrd="1" destOrd="0" presId="urn:microsoft.com/office/officeart/2005/8/layout/matrix1"/>
    <dgm:cxn modelId="{B7B0222A-01BA-45BF-B6F4-ED4B35FFBF20}" type="presOf" srcId="{4295C20A-7A30-41C5-BABF-74CF717B7D93}" destId="{606AB84D-5A99-4D24-9C49-E12C45A0E3D5}" srcOrd="0" destOrd="0" presId="urn:microsoft.com/office/officeart/2005/8/layout/matrix1"/>
    <dgm:cxn modelId="{424F11FA-B30F-4E0C-9BBA-7B180B783D27}" type="presParOf" srcId="{606AB84D-5A99-4D24-9C49-E12C45A0E3D5}" destId="{630C3301-F198-482E-BFB4-DBFAAEC772EF}" srcOrd="0" destOrd="0" presId="urn:microsoft.com/office/officeart/2005/8/layout/matrix1"/>
    <dgm:cxn modelId="{61BC12CD-D639-4D94-B9E9-54FF24613EBC}" type="presParOf" srcId="{630C3301-F198-482E-BFB4-DBFAAEC772EF}" destId="{1D17A5EF-1AF9-4579-9BEB-602E5B0FE2E6}" srcOrd="0" destOrd="0" presId="urn:microsoft.com/office/officeart/2005/8/layout/matrix1"/>
    <dgm:cxn modelId="{E6FB657D-657E-4DBB-914D-C25B9EECC09A}" type="presParOf" srcId="{630C3301-F198-482E-BFB4-DBFAAEC772EF}" destId="{4F426E8F-56A8-4CCC-BD60-2393705FA524}" srcOrd="1" destOrd="0" presId="urn:microsoft.com/office/officeart/2005/8/layout/matrix1"/>
    <dgm:cxn modelId="{8FD18FD2-E5C1-4115-AC0B-EEB4D856E463}" type="presParOf" srcId="{630C3301-F198-482E-BFB4-DBFAAEC772EF}" destId="{05AF4F0B-EF15-434C-9D68-644D387EB8D2}" srcOrd="2" destOrd="0" presId="urn:microsoft.com/office/officeart/2005/8/layout/matrix1"/>
    <dgm:cxn modelId="{C69F0F0D-6B57-485B-AB65-98E69D5D2FEA}" type="presParOf" srcId="{630C3301-F198-482E-BFB4-DBFAAEC772EF}" destId="{F1015FE5-8E5A-48FB-BD16-1143E2C6FE5D}" srcOrd="3" destOrd="0" presId="urn:microsoft.com/office/officeart/2005/8/layout/matrix1"/>
    <dgm:cxn modelId="{8CA4A307-BEA4-4273-8BA7-B43B301FE8A6}" type="presParOf" srcId="{630C3301-F198-482E-BFB4-DBFAAEC772EF}" destId="{D8591CA8-D113-4590-8990-F4DBD29C2FC8}" srcOrd="4" destOrd="0" presId="urn:microsoft.com/office/officeart/2005/8/layout/matrix1"/>
    <dgm:cxn modelId="{652EBD5A-E627-4C71-9B95-B44624BDC066}" type="presParOf" srcId="{630C3301-F198-482E-BFB4-DBFAAEC772EF}" destId="{5BA2B309-C420-4E75-8000-CDF838F844A4}" srcOrd="5" destOrd="0" presId="urn:microsoft.com/office/officeart/2005/8/layout/matrix1"/>
    <dgm:cxn modelId="{C3B3EDD0-8F03-4BE5-97B8-C1E9F02664BD}" type="presParOf" srcId="{630C3301-F198-482E-BFB4-DBFAAEC772EF}" destId="{331555BD-46B9-4802-B893-3E2BEF8373C4}" srcOrd="6" destOrd="0" presId="urn:microsoft.com/office/officeart/2005/8/layout/matrix1"/>
    <dgm:cxn modelId="{03CCDE05-D5A2-43DB-B6C6-AC1C837753CD}" type="presParOf" srcId="{630C3301-F198-482E-BFB4-DBFAAEC772EF}" destId="{583082D4-342B-456D-9B1D-CE211ABD0AD1}" srcOrd="7" destOrd="0" presId="urn:microsoft.com/office/officeart/2005/8/layout/matrix1"/>
    <dgm:cxn modelId="{19DB47DB-BA4C-4CA2-837E-FDB1D42E551C}" type="presParOf" srcId="{606AB84D-5A99-4D24-9C49-E12C45A0E3D5}" destId="{70C7DACD-14DB-483E-9742-639D2849200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4116E7-EB0D-4963-B878-E34DFBA0EF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E3E94-D01E-42D7-B0E8-AF913CEDC0C7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กลุ่มตัวอย่าง</a:t>
          </a:r>
        </a:p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(2 กลุ่มหลัก)</a:t>
          </a:r>
          <a:endParaRPr lang="en-US" sz="2400" b="1" dirty="0">
            <a:latin typeface="Cordia New" pitchFamily="34" charset="-34"/>
            <a:cs typeface="Cordia New" pitchFamily="34" charset="-34"/>
          </a:endParaRPr>
        </a:p>
      </dgm:t>
    </dgm:pt>
    <dgm:pt modelId="{3B7BF392-AC1E-4B18-A42C-F81F5A555F98}" type="parTrans" cxnId="{D5E71900-C947-47E3-8C37-E1F2F769C103}">
      <dgm:prSet/>
      <dgm:spPr/>
      <dgm:t>
        <a:bodyPr/>
        <a:lstStyle/>
        <a:p>
          <a:endParaRPr lang="en-US" sz="2400">
            <a:latin typeface="Cordia New" pitchFamily="34" charset="-34"/>
            <a:cs typeface="Cordia New" pitchFamily="34" charset="-34"/>
          </a:endParaRPr>
        </a:p>
      </dgm:t>
    </dgm:pt>
    <dgm:pt modelId="{0442BA33-E537-4ABA-90E5-8B17BFE6BD83}" type="sibTrans" cxnId="{D5E71900-C947-47E3-8C37-E1F2F769C103}">
      <dgm:prSet/>
      <dgm:spPr/>
      <dgm:t>
        <a:bodyPr/>
        <a:lstStyle/>
        <a:p>
          <a:endParaRPr lang="en-US" sz="2400">
            <a:latin typeface="Cordia New" pitchFamily="34" charset="-34"/>
            <a:cs typeface="Cordia New" pitchFamily="34" charset="-34"/>
          </a:endParaRPr>
        </a:p>
      </dgm:t>
    </dgm:pt>
    <dgm:pt modelId="{209294C6-F9BD-43AC-BF32-85CAFECB84AB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ภาคเอกชน หน่วยงานภาครัฐ ภาควิชาการ จากมหาวิทยาลัยและสถาบันวิจัย/พัฒนาต่างๆ  </a:t>
          </a:r>
          <a:r>
            <a:rPr lang="th-TH" sz="2400" b="1" u="sng" dirty="0" smtClean="0">
              <a:latin typeface="Cordia New" pitchFamily="34" charset="-34"/>
              <a:cs typeface="Cordia New" pitchFamily="34" charset="-34"/>
            </a:rPr>
            <a:t>ที่เคยเข้าร่วมโครงการฯ</a:t>
          </a:r>
          <a:endParaRPr lang="en-US" sz="2400" b="1" u="sng" dirty="0">
            <a:latin typeface="Cordia New" pitchFamily="34" charset="-34"/>
            <a:cs typeface="Cordia New" pitchFamily="34" charset="-34"/>
          </a:endParaRPr>
        </a:p>
      </dgm:t>
    </dgm:pt>
    <dgm:pt modelId="{A51C66E8-DB45-455D-9F3D-844670DA448F}" type="parTrans" cxnId="{CBCFFC8E-22C9-469D-A470-24F01617ACAC}">
      <dgm:prSet/>
      <dgm:spPr/>
      <dgm:t>
        <a:bodyPr/>
        <a:lstStyle/>
        <a:p>
          <a:endParaRPr lang="en-US" sz="2400">
            <a:latin typeface="Cordia New" pitchFamily="34" charset="-34"/>
            <a:cs typeface="Cordia New" pitchFamily="34" charset="-34"/>
          </a:endParaRPr>
        </a:p>
      </dgm:t>
    </dgm:pt>
    <dgm:pt modelId="{1621D4EF-E3D7-4DF5-B9AE-7CF5570F6B6F}" type="sibTrans" cxnId="{CBCFFC8E-22C9-469D-A470-24F01617ACAC}">
      <dgm:prSet/>
      <dgm:spPr/>
      <dgm:t>
        <a:bodyPr/>
        <a:lstStyle/>
        <a:p>
          <a:endParaRPr lang="en-US" sz="2400">
            <a:latin typeface="Cordia New" pitchFamily="34" charset="-34"/>
            <a:cs typeface="Cordia New" pitchFamily="34" charset="-34"/>
          </a:endParaRPr>
        </a:p>
      </dgm:t>
    </dgm:pt>
    <dgm:pt modelId="{4A2C6662-B974-4C7D-B004-69D310ADBABB}">
      <dgm:prSet phldrT="[Text]" custT="1"/>
      <dgm:spPr/>
      <dgm:t>
        <a:bodyPr/>
        <a:lstStyle/>
        <a:p>
          <a:r>
            <a:rPr lang="th-TH" sz="2400" b="1" dirty="0" smtClean="0">
              <a:latin typeface="Cordia New" pitchFamily="34" charset="-34"/>
              <a:cs typeface="Cordia New" pitchFamily="34" charset="-34"/>
            </a:rPr>
            <a:t>ภาคเอกชน หน่วยงานภาครัฐ ภาควิชาการ จากมหาวิทยาลัยและสถาบันวิจัย/พัฒนาต่างๆ    </a:t>
          </a:r>
          <a:r>
            <a:rPr lang="th-TH" sz="2400" b="1" u="sng" dirty="0" smtClean="0">
              <a:latin typeface="Cordia New" pitchFamily="34" charset="-34"/>
              <a:cs typeface="Cordia New" pitchFamily="34" charset="-34"/>
            </a:rPr>
            <a:t>ที่ไม่เคยเข้าร่วมโครงการฯ แต่มีส่วนเกี่ยวข้อง</a:t>
          </a:r>
          <a:endParaRPr lang="en-US" sz="2400" b="1" u="sng" dirty="0">
            <a:latin typeface="Cordia New" pitchFamily="34" charset="-34"/>
            <a:cs typeface="Cordia New" pitchFamily="34" charset="-34"/>
          </a:endParaRPr>
        </a:p>
      </dgm:t>
    </dgm:pt>
    <dgm:pt modelId="{EBFC52B9-EF01-47D8-A8BE-49D7006F09CE}" type="parTrans" cxnId="{217A5CCA-0E04-4D44-8823-0B4B0E7473ED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3CF024CC-6113-4693-A27A-9DD5EA03E4F0}" type="sibTrans" cxnId="{217A5CCA-0E04-4D44-8823-0B4B0E7473ED}">
      <dgm:prSet/>
      <dgm:spPr/>
      <dgm:t>
        <a:bodyPr/>
        <a:lstStyle/>
        <a:p>
          <a:endParaRPr lang="th-TH" sz="2400">
            <a:latin typeface="Cordia New" pitchFamily="34" charset="-34"/>
            <a:cs typeface="Cordia New" pitchFamily="34" charset="-34"/>
          </a:endParaRPr>
        </a:p>
      </dgm:t>
    </dgm:pt>
    <dgm:pt modelId="{C2F77BC3-1AA2-44D0-982E-BB7F3D3DD743}" type="pres">
      <dgm:prSet presAssocID="{924116E7-EB0D-4963-B878-E34DFBA0EF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8E1C3D-ECF4-4ED1-95E6-C28561178814}" type="pres">
      <dgm:prSet presAssocID="{9CCE3E94-D01E-42D7-B0E8-AF913CEDC0C7}" presName="hierRoot1" presStyleCnt="0"/>
      <dgm:spPr/>
    </dgm:pt>
    <dgm:pt modelId="{372D6486-FBE5-495C-BA75-2CD92DAD2BF7}" type="pres">
      <dgm:prSet presAssocID="{9CCE3E94-D01E-42D7-B0E8-AF913CEDC0C7}" presName="composite" presStyleCnt="0"/>
      <dgm:spPr/>
    </dgm:pt>
    <dgm:pt modelId="{D17EC570-5C51-487F-B29F-05748B6DAC81}" type="pres">
      <dgm:prSet presAssocID="{9CCE3E94-D01E-42D7-B0E8-AF913CEDC0C7}" presName="background" presStyleLbl="node0" presStyleIdx="0" presStyleCnt="1"/>
      <dgm:spPr/>
    </dgm:pt>
    <dgm:pt modelId="{BEFBD9B6-6DE2-4FF0-9F04-2972067564CE}" type="pres">
      <dgm:prSet presAssocID="{9CCE3E94-D01E-42D7-B0E8-AF913CEDC0C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0C2F20-3440-4366-8D05-73B2072C284F}" type="pres">
      <dgm:prSet presAssocID="{9CCE3E94-D01E-42D7-B0E8-AF913CEDC0C7}" presName="hierChild2" presStyleCnt="0"/>
      <dgm:spPr/>
    </dgm:pt>
    <dgm:pt modelId="{F0877AB0-F03B-49B2-9826-744C05130654}" type="pres">
      <dgm:prSet presAssocID="{A51C66E8-DB45-455D-9F3D-844670DA448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743285C-4182-404A-BC42-038BB14F839E}" type="pres">
      <dgm:prSet presAssocID="{209294C6-F9BD-43AC-BF32-85CAFECB84AB}" presName="hierRoot2" presStyleCnt="0"/>
      <dgm:spPr/>
    </dgm:pt>
    <dgm:pt modelId="{0DEF2CF7-6041-46C6-8172-76A6D4EF29A4}" type="pres">
      <dgm:prSet presAssocID="{209294C6-F9BD-43AC-BF32-85CAFECB84AB}" presName="composite2" presStyleCnt="0"/>
      <dgm:spPr/>
    </dgm:pt>
    <dgm:pt modelId="{9B1E312C-C63A-4799-B696-B181EECFDC8E}" type="pres">
      <dgm:prSet presAssocID="{209294C6-F9BD-43AC-BF32-85CAFECB84AB}" presName="background2" presStyleLbl="node2" presStyleIdx="0" presStyleCnt="2"/>
      <dgm:spPr/>
    </dgm:pt>
    <dgm:pt modelId="{0F20C931-FAB4-49FD-AD17-23798C2556C9}" type="pres">
      <dgm:prSet presAssocID="{209294C6-F9BD-43AC-BF32-85CAFECB84A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3D848-988E-43E4-B238-36A98DA8BFEF}" type="pres">
      <dgm:prSet presAssocID="{209294C6-F9BD-43AC-BF32-85CAFECB84AB}" presName="hierChild3" presStyleCnt="0"/>
      <dgm:spPr/>
    </dgm:pt>
    <dgm:pt modelId="{7E308273-EE69-4EAF-BE39-B9D0EF6C319F}" type="pres">
      <dgm:prSet presAssocID="{EBFC52B9-EF01-47D8-A8BE-49D7006F09CE}" presName="Name10" presStyleLbl="parChTrans1D2" presStyleIdx="1" presStyleCnt="2"/>
      <dgm:spPr/>
      <dgm:t>
        <a:bodyPr/>
        <a:lstStyle/>
        <a:p>
          <a:endParaRPr lang="th-TH"/>
        </a:p>
      </dgm:t>
    </dgm:pt>
    <dgm:pt modelId="{8E0F87CB-61A3-472D-8901-2ACF921019E9}" type="pres">
      <dgm:prSet presAssocID="{4A2C6662-B974-4C7D-B004-69D310ADBABB}" presName="hierRoot2" presStyleCnt="0"/>
      <dgm:spPr/>
    </dgm:pt>
    <dgm:pt modelId="{6CB474A6-2D32-4B63-A75A-A517D5942534}" type="pres">
      <dgm:prSet presAssocID="{4A2C6662-B974-4C7D-B004-69D310ADBABB}" presName="composite2" presStyleCnt="0"/>
      <dgm:spPr/>
    </dgm:pt>
    <dgm:pt modelId="{6EB56C71-FCB7-46BE-8D41-612304E26922}" type="pres">
      <dgm:prSet presAssocID="{4A2C6662-B974-4C7D-B004-69D310ADBABB}" presName="background2" presStyleLbl="node2" presStyleIdx="1" presStyleCnt="2"/>
      <dgm:spPr/>
    </dgm:pt>
    <dgm:pt modelId="{77145B62-4F04-4D09-A162-A4E3A52774BF}" type="pres">
      <dgm:prSet presAssocID="{4A2C6662-B974-4C7D-B004-69D310ADBAB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90590C9-D012-44DE-8A5A-9055878F45D4}" type="pres">
      <dgm:prSet presAssocID="{4A2C6662-B974-4C7D-B004-69D310ADBABB}" presName="hierChild3" presStyleCnt="0"/>
      <dgm:spPr/>
    </dgm:pt>
  </dgm:ptLst>
  <dgm:cxnLst>
    <dgm:cxn modelId="{C200C946-2F5A-4D39-87E3-8980AA74B2E8}" type="presOf" srcId="{EBFC52B9-EF01-47D8-A8BE-49D7006F09CE}" destId="{7E308273-EE69-4EAF-BE39-B9D0EF6C319F}" srcOrd="0" destOrd="0" presId="urn:microsoft.com/office/officeart/2005/8/layout/hierarchy1"/>
    <dgm:cxn modelId="{4DFA262C-E70C-4201-93EF-0B30C38510EC}" type="presOf" srcId="{4A2C6662-B974-4C7D-B004-69D310ADBABB}" destId="{77145B62-4F04-4D09-A162-A4E3A52774BF}" srcOrd="0" destOrd="0" presId="urn:microsoft.com/office/officeart/2005/8/layout/hierarchy1"/>
    <dgm:cxn modelId="{9AE1942F-B8F8-4915-A138-644B7695FCB4}" type="presOf" srcId="{A51C66E8-DB45-455D-9F3D-844670DA448F}" destId="{F0877AB0-F03B-49B2-9826-744C05130654}" srcOrd="0" destOrd="0" presId="urn:microsoft.com/office/officeart/2005/8/layout/hierarchy1"/>
    <dgm:cxn modelId="{217A5CCA-0E04-4D44-8823-0B4B0E7473ED}" srcId="{9CCE3E94-D01E-42D7-B0E8-AF913CEDC0C7}" destId="{4A2C6662-B974-4C7D-B004-69D310ADBABB}" srcOrd="1" destOrd="0" parTransId="{EBFC52B9-EF01-47D8-A8BE-49D7006F09CE}" sibTransId="{3CF024CC-6113-4693-A27A-9DD5EA03E4F0}"/>
    <dgm:cxn modelId="{481DA822-7379-4DB2-A257-8589F9A202F3}" type="presOf" srcId="{924116E7-EB0D-4963-B878-E34DFBA0EF42}" destId="{C2F77BC3-1AA2-44D0-982E-BB7F3D3DD743}" srcOrd="0" destOrd="0" presId="urn:microsoft.com/office/officeart/2005/8/layout/hierarchy1"/>
    <dgm:cxn modelId="{CBCFFC8E-22C9-469D-A470-24F01617ACAC}" srcId="{9CCE3E94-D01E-42D7-B0E8-AF913CEDC0C7}" destId="{209294C6-F9BD-43AC-BF32-85CAFECB84AB}" srcOrd="0" destOrd="0" parTransId="{A51C66E8-DB45-455D-9F3D-844670DA448F}" sibTransId="{1621D4EF-E3D7-4DF5-B9AE-7CF5570F6B6F}"/>
    <dgm:cxn modelId="{1714D80E-8AF0-4F30-889A-2A7837CDB7F1}" type="presOf" srcId="{209294C6-F9BD-43AC-BF32-85CAFECB84AB}" destId="{0F20C931-FAB4-49FD-AD17-23798C2556C9}" srcOrd="0" destOrd="0" presId="urn:microsoft.com/office/officeart/2005/8/layout/hierarchy1"/>
    <dgm:cxn modelId="{D5E71900-C947-47E3-8C37-E1F2F769C103}" srcId="{924116E7-EB0D-4963-B878-E34DFBA0EF42}" destId="{9CCE3E94-D01E-42D7-B0E8-AF913CEDC0C7}" srcOrd="0" destOrd="0" parTransId="{3B7BF392-AC1E-4B18-A42C-F81F5A555F98}" sibTransId="{0442BA33-E537-4ABA-90E5-8B17BFE6BD83}"/>
    <dgm:cxn modelId="{F42BA48F-C562-45E7-A41F-3BD4AA9B4BD5}" type="presOf" srcId="{9CCE3E94-D01E-42D7-B0E8-AF913CEDC0C7}" destId="{BEFBD9B6-6DE2-4FF0-9F04-2972067564CE}" srcOrd="0" destOrd="0" presId="urn:microsoft.com/office/officeart/2005/8/layout/hierarchy1"/>
    <dgm:cxn modelId="{73FE3C81-A255-43B2-9DF0-7CE1AB298C7B}" type="presParOf" srcId="{C2F77BC3-1AA2-44D0-982E-BB7F3D3DD743}" destId="{B88E1C3D-ECF4-4ED1-95E6-C28561178814}" srcOrd="0" destOrd="0" presId="urn:microsoft.com/office/officeart/2005/8/layout/hierarchy1"/>
    <dgm:cxn modelId="{A1D9E115-FAD6-418C-AAEA-AB34C03FB6D1}" type="presParOf" srcId="{B88E1C3D-ECF4-4ED1-95E6-C28561178814}" destId="{372D6486-FBE5-495C-BA75-2CD92DAD2BF7}" srcOrd="0" destOrd="0" presId="urn:microsoft.com/office/officeart/2005/8/layout/hierarchy1"/>
    <dgm:cxn modelId="{60086D03-4379-4DBC-9584-733BC849428F}" type="presParOf" srcId="{372D6486-FBE5-495C-BA75-2CD92DAD2BF7}" destId="{D17EC570-5C51-487F-B29F-05748B6DAC81}" srcOrd="0" destOrd="0" presId="urn:microsoft.com/office/officeart/2005/8/layout/hierarchy1"/>
    <dgm:cxn modelId="{476AB6DC-F884-49C9-AB00-7BF337ADA96A}" type="presParOf" srcId="{372D6486-FBE5-495C-BA75-2CD92DAD2BF7}" destId="{BEFBD9B6-6DE2-4FF0-9F04-2972067564CE}" srcOrd="1" destOrd="0" presId="urn:microsoft.com/office/officeart/2005/8/layout/hierarchy1"/>
    <dgm:cxn modelId="{B44F33CA-454A-4041-A83D-4C5D5B2E1777}" type="presParOf" srcId="{B88E1C3D-ECF4-4ED1-95E6-C28561178814}" destId="{720C2F20-3440-4366-8D05-73B2072C284F}" srcOrd="1" destOrd="0" presId="urn:microsoft.com/office/officeart/2005/8/layout/hierarchy1"/>
    <dgm:cxn modelId="{E65FF6F9-8B66-44A6-AAD3-47B4B2BAC024}" type="presParOf" srcId="{720C2F20-3440-4366-8D05-73B2072C284F}" destId="{F0877AB0-F03B-49B2-9826-744C05130654}" srcOrd="0" destOrd="0" presId="urn:microsoft.com/office/officeart/2005/8/layout/hierarchy1"/>
    <dgm:cxn modelId="{0820BFEC-3A98-4D57-9E28-7E84D5B63527}" type="presParOf" srcId="{720C2F20-3440-4366-8D05-73B2072C284F}" destId="{C743285C-4182-404A-BC42-038BB14F839E}" srcOrd="1" destOrd="0" presId="urn:microsoft.com/office/officeart/2005/8/layout/hierarchy1"/>
    <dgm:cxn modelId="{6E4202FC-BE91-4E91-82A0-C69B9AEACFB9}" type="presParOf" srcId="{C743285C-4182-404A-BC42-038BB14F839E}" destId="{0DEF2CF7-6041-46C6-8172-76A6D4EF29A4}" srcOrd="0" destOrd="0" presId="urn:microsoft.com/office/officeart/2005/8/layout/hierarchy1"/>
    <dgm:cxn modelId="{75FD229B-AD70-4A42-837E-31F1B17875E9}" type="presParOf" srcId="{0DEF2CF7-6041-46C6-8172-76A6D4EF29A4}" destId="{9B1E312C-C63A-4799-B696-B181EECFDC8E}" srcOrd="0" destOrd="0" presId="urn:microsoft.com/office/officeart/2005/8/layout/hierarchy1"/>
    <dgm:cxn modelId="{EB6E906E-5DC4-4590-87F3-598230089D06}" type="presParOf" srcId="{0DEF2CF7-6041-46C6-8172-76A6D4EF29A4}" destId="{0F20C931-FAB4-49FD-AD17-23798C2556C9}" srcOrd="1" destOrd="0" presId="urn:microsoft.com/office/officeart/2005/8/layout/hierarchy1"/>
    <dgm:cxn modelId="{039D986B-C649-4E5B-AE13-30CE64DD64EF}" type="presParOf" srcId="{C743285C-4182-404A-BC42-038BB14F839E}" destId="{E173D848-988E-43E4-B238-36A98DA8BFEF}" srcOrd="1" destOrd="0" presId="urn:microsoft.com/office/officeart/2005/8/layout/hierarchy1"/>
    <dgm:cxn modelId="{1F2FC974-B7FA-4D27-BF26-6159CDEC80F1}" type="presParOf" srcId="{720C2F20-3440-4366-8D05-73B2072C284F}" destId="{7E308273-EE69-4EAF-BE39-B9D0EF6C319F}" srcOrd="2" destOrd="0" presId="urn:microsoft.com/office/officeart/2005/8/layout/hierarchy1"/>
    <dgm:cxn modelId="{71C36E41-50E4-4ECD-B17E-B574D92ECE55}" type="presParOf" srcId="{720C2F20-3440-4366-8D05-73B2072C284F}" destId="{8E0F87CB-61A3-472D-8901-2ACF921019E9}" srcOrd="3" destOrd="0" presId="urn:microsoft.com/office/officeart/2005/8/layout/hierarchy1"/>
    <dgm:cxn modelId="{915B7317-73C5-43EE-86FC-22F55CBB4936}" type="presParOf" srcId="{8E0F87CB-61A3-472D-8901-2ACF921019E9}" destId="{6CB474A6-2D32-4B63-A75A-A517D5942534}" srcOrd="0" destOrd="0" presId="urn:microsoft.com/office/officeart/2005/8/layout/hierarchy1"/>
    <dgm:cxn modelId="{7DBADA00-C959-4858-8BAB-2026B1907B3E}" type="presParOf" srcId="{6CB474A6-2D32-4B63-A75A-A517D5942534}" destId="{6EB56C71-FCB7-46BE-8D41-612304E26922}" srcOrd="0" destOrd="0" presId="urn:microsoft.com/office/officeart/2005/8/layout/hierarchy1"/>
    <dgm:cxn modelId="{9D792CB2-26C5-426C-A807-FF36CBF6FA87}" type="presParOf" srcId="{6CB474A6-2D32-4B63-A75A-A517D5942534}" destId="{77145B62-4F04-4D09-A162-A4E3A52774BF}" srcOrd="1" destOrd="0" presId="urn:microsoft.com/office/officeart/2005/8/layout/hierarchy1"/>
    <dgm:cxn modelId="{B4071EA4-78EC-4D31-A7C8-EE7C4FC26D19}" type="presParOf" srcId="{8E0F87CB-61A3-472D-8901-2ACF921019E9}" destId="{090590C9-D012-44DE-8A5A-9055878F45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62A721-062A-4A21-BABB-966D99938C4D}">
      <dsp:nvSpPr>
        <dsp:cNvPr id="0" name=""/>
        <dsp:cNvSpPr/>
      </dsp:nvSpPr>
      <dsp:spPr>
        <a:xfrm>
          <a:off x="396240" y="0"/>
          <a:ext cx="8046720" cy="50291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7392B-F96B-4A13-84F7-017D7CF78190}">
      <dsp:nvSpPr>
        <dsp:cNvPr id="0" name=""/>
        <dsp:cNvSpPr/>
      </dsp:nvSpPr>
      <dsp:spPr>
        <a:xfrm>
          <a:off x="1418173" y="3471153"/>
          <a:ext cx="209214" cy="209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CB922-5D90-4CDA-AC00-2E583D7AE9A3}">
      <dsp:nvSpPr>
        <dsp:cNvPr id="0" name=""/>
        <dsp:cNvSpPr/>
      </dsp:nvSpPr>
      <dsp:spPr>
        <a:xfrm>
          <a:off x="1523999" y="3581407"/>
          <a:ext cx="1981229" cy="114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9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นำเสนอผลการสำรวจความคิดเห็น           และการประชุมกลุ่มย่อย</a:t>
          </a:r>
        </a:p>
      </dsp:txBody>
      <dsp:txXfrm>
        <a:off x="1523999" y="3581407"/>
        <a:ext cx="1981229" cy="1148638"/>
      </dsp:txXfrm>
    </dsp:sp>
    <dsp:sp modelId="{49AE9BDA-FB53-4A0F-8D41-C69430B6F6AD}">
      <dsp:nvSpPr>
        <dsp:cNvPr id="0" name=""/>
        <dsp:cNvSpPr/>
      </dsp:nvSpPr>
      <dsp:spPr>
        <a:xfrm>
          <a:off x="3264895" y="2104217"/>
          <a:ext cx="378195" cy="37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7597F-FBC0-44FC-978E-35F6FC57BD04}">
      <dsp:nvSpPr>
        <dsp:cNvPr id="0" name=""/>
        <dsp:cNvSpPr/>
      </dsp:nvSpPr>
      <dsp:spPr>
        <a:xfrm>
          <a:off x="3428994" y="2362204"/>
          <a:ext cx="3200386" cy="121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398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นำเสนอ (ร่าง) ยุทธศาสตร์และแนวทางในการพัฒนาเทคโนโลยีฯ ภายใต้การดำเนินงานของสำนักงานปลัดกระทรวงวิทยาศาสตร์ฯ</a:t>
          </a:r>
          <a:endParaRPr lang="th-TH" sz="2000" kern="1200" dirty="0"/>
        </a:p>
      </dsp:txBody>
      <dsp:txXfrm>
        <a:off x="3428994" y="2362204"/>
        <a:ext cx="3200386" cy="1211887"/>
      </dsp:txXfrm>
    </dsp:sp>
    <dsp:sp modelId="{27126A40-166C-4B14-930E-4AE6AA6152AE}">
      <dsp:nvSpPr>
        <dsp:cNvPr id="0" name=""/>
        <dsp:cNvSpPr/>
      </dsp:nvSpPr>
      <dsp:spPr>
        <a:xfrm>
          <a:off x="5485790" y="1272387"/>
          <a:ext cx="523036" cy="523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78422-9004-4995-B318-9700494E3F31}">
      <dsp:nvSpPr>
        <dsp:cNvPr id="0" name=""/>
        <dsp:cNvSpPr/>
      </dsp:nvSpPr>
      <dsp:spPr>
        <a:xfrm>
          <a:off x="5715009" y="1524014"/>
          <a:ext cx="1779284" cy="77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146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รับฟังความคิดเห็นและข้อเสนอแนะ</a:t>
          </a:r>
          <a:endParaRPr lang="th-TH" sz="2000" kern="1200" dirty="0"/>
        </a:p>
      </dsp:txBody>
      <dsp:txXfrm>
        <a:off x="5715009" y="1524014"/>
        <a:ext cx="1779284" cy="7719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FD3AD6-6F4B-49BA-90EF-FFCFCBC9E10C}">
      <dsp:nvSpPr>
        <dsp:cNvPr id="0" name=""/>
        <dsp:cNvSpPr/>
      </dsp:nvSpPr>
      <dsp:spPr>
        <a:xfrm>
          <a:off x="0" y="624234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FD381-B788-4C0A-96CE-12C0546C6B14}">
      <dsp:nvSpPr>
        <dsp:cNvPr id="0" name=""/>
        <dsp:cNvSpPr/>
      </dsp:nvSpPr>
      <dsp:spPr>
        <a:xfrm>
          <a:off x="427553" y="35533"/>
          <a:ext cx="8258057" cy="801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Cordia New" pitchFamily="34" charset="-34"/>
              <a:ea typeface="Calibri"/>
              <a:cs typeface="Cordia New" pitchFamily="34" charset="-34"/>
            </a:rPr>
            <a:t>เป็นโครงการช่วยสนับสนุนให้มีผู้ประกอบการมีเงินทุนในการพัฒนา</a:t>
          </a:r>
          <a:endParaRPr lang="th-TH" sz="24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427553" y="35533"/>
        <a:ext cx="8258057" cy="801099"/>
      </dsp:txXfrm>
    </dsp:sp>
    <dsp:sp modelId="{DCAA62DB-EE3E-4B87-B9D3-A4FEE5B61699}">
      <dsp:nvSpPr>
        <dsp:cNvPr id="0" name=""/>
        <dsp:cNvSpPr/>
      </dsp:nvSpPr>
      <dsp:spPr>
        <a:xfrm>
          <a:off x="0" y="1650692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10960"/>
              <a:satOff val="-17795"/>
              <a:lumOff val="9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A1C23-BB07-4853-AFB0-041F652DDF1F}">
      <dsp:nvSpPr>
        <dsp:cNvPr id="0" name=""/>
        <dsp:cNvSpPr/>
      </dsp:nvSpPr>
      <dsp:spPr>
        <a:xfrm>
          <a:off x="427553" y="1026713"/>
          <a:ext cx="8258057" cy="801099"/>
        </a:xfrm>
        <a:prstGeom prst="roundRect">
          <a:avLst/>
        </a:prstGeom>
        <a:solidFill>
          <a:schemeClr val="accent2">
            <a:hueOff val="-410960"/>
            <a:satOff val="-17795"/>
            <a:lumOff val="9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Cordia New" pitchFamily="34" charset="-34"/>
              <a:ea typeface="Calibri"/>
              <a:cs typeface="Cordia New" pitchFamily="34" charset="-34"/>
            </a:rPr>
            <a:t>เป็นโครงการที่ช่วยลดระยะเวลาในการพัฒนาลง ช่วยให้เกิดการเรียนรู้และร่วมกันพัฒนาและปรับปรุงผลงานให้สามารถใช้ประโยชน์ได้จริง</a:t>
          </a:r>
          <a:endParaRPr lang="th-TH" sz="24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427553" y="1026713"/>
        <a:ext cx="8258057" cy="801099"/>
      </dsp:txXfrm>
    </dsp:sp>
    <dsp:sp modelId="{64D4093D-AFAF-40F5-A2DE-A8F1B3E36263}">
      <dsp:nvSpPr>
        <dsp:cNvPr id="0" name=""/>
        <dsp:cNvSpPr/>
      </dsp:nvSpPr>
      <dsp:spPr>
        <a:xfrm>
          <a:off x="0" y="2641872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21920"/>
              <a:satOff val="-35590"/>
              <a:lumOff val="19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6B550-D95C-4933-B735-410164201CA0}">
      <dsp:nvSpPr>
        <dsp:cNvPr id="0" name=""/>
        <dsp:cNvSpPr/>
      </dsp:nvSpPr>
      <dsp:spPr>
        <a:xfrm>
          <a:off x="423594" y="2028853"/>
          <a:ext cx="8258057" cy="801099"/>
        </a:xfrm>
        <a:prstGeom prst="roundRect">
          <a:avLst/>
        </a:prstGeom>
        <a:solidFill>
          <a:schemeClr val="accent2">
            <a:hueOff val="-821920"/>
            <a:satOff val="-35590"/>
            <a:lumOff val="19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Cordia New" pitchFamily="34" charset="-34"/>
              <a:ea typeface="Calibri"/>
              <a:cs typeface="Cordia New" pitchFamily="34" charset="-34"/>
            </a:rPr>
            <a:t>เป็นโครงการที่มีกรรมการผู้เชี่ยวชาญในการพิจารณาและตรวจสอบโครงการ</a:t>
          </a:r>
          <a:endParaRPr lang="th-TH" sz="24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423594" y="2028853"/>
        <a:ext cx="8258057" cy="801099"/>
      </dsp:txXfrm>
    </dsp:sp>
    <dsp:sp modelId="{F26E40D2-65E2-4761-BE17-98DC2EF7866D}">
      <dsp:nvSpPr>
        <dsp:cNvPr id="0" name=""/>
        <dsp:cNvSpPr/>
      </dsp:nvSpPr>
      <dsp:spPr>
        <a:xfrm>
          <a:off x="0" y="3622910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32881"/>
              <a:satOff val="-53386"/>
              <a:lumOff val="29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A6D3-C67A-4D68-AECE-D703DCB1901D}">
      <dsp:nvSpPr>
        <dsp:cNvPr id="0" name=""/>
        <dsp:cNvSpPr/>
      </dsp:nvSpPr>
      <dsp:spPr>
        <a:xfrm>
          <a:off x="422463" y="3009072"/>
          <a:ext cx="8261476" cy="790957"/>
        </a:xfrm>
        <a:prstGeom prst="roundRect">
          <a:avLst/>
        </a:prstGeom>
        <a:solidFill>
          <a:schemeClr val="accent2">
            <a:hueOff val="-1232881"/>
            <a:satOff val="-53386"/>
            <a:lumOff val="298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ป็นโครงการที่ช่วยสนับสนุนให้ผู้ประกอบการมีโอกาสเข้าถึงองค์ความรู้ที่เป็นประโยชน์ต่อการพัฒนาธุรกิจ และเกิดการต่อยอดเพื่อเพิ่มมูลค่าทางธุรกิจ</a:t>
          </a:r>
          <a:endParaRPr lang="th-TH" sz="24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422463" y="3009072"/>
        <a:ext cx="8261476" cy="790957"/>
      </dsp:txXfrm>
    </dsp:sp>
    <dsp:sp modelId="{DC9EE1EC-567D-4852-A7BF-572B615A0ABD}">
      <dsp:nvSpPr>
        <dsp:cNvPr id="0" name=""/>
        <dsp:cNvSpPr/>
      </dsp:nvSpPr>
      <dsp:spPr>
        <a:xfrm>
          <a:off x="0" y="4604146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643841"/>
              <a:satOff val="-71181"/>
              <a:lumOff val="39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95DFF-B8AB-44E7-A6BA-7F89E6F94D86}">
      <dsp:nvSpPr>
        <dsp:cNvPr id="0" name=""/>
        <dsp:cNvSpPr/>
      </dsp:nvSpPr>
      <dsp:spPr>
        <a:xfrm>
          <a:off x="413556" y="3990110"/>
          <a:ext cx="8271114" cy="791156"/>
        </a:xfrm>
        <a:prstGeom prst="roundRect">
          <a:avLst/>
        </a:prstGeom>
        <a:solidFill>
          <a:schemeClr val="accent2">
            <a:hueOff val="-1643841"/>
            <a:satOff val="-71181"/>
            <a:lumOff val="398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thaiDi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เป็นโครงการที่สนับสนุนการใช้ทรัพยากร (บุคลากรและวัตถุดิบ) ของประเทศเพื่อการพัฒนาศักยภาพของบุคคลากรในภาคเอกชนให้เกิดประสบการณ์และเทคนิคในการผลิตเพิ่มขึ้น</a:t>
          </a:r>
          <a:endParaRPr lang="th-TH" sz="22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413556" y="3990110"/>
        <a:ext cx="8271114" cy="791156"/>
      </dsp:txXfrm>
    </dsp:sp>
    <dsp:sp modelId="{E28B4236-603F-4E4E-83EB-77E272350616}">
      <dsp:nvSpPr>
        <dsp:cNvPr id="0" name=""/>
        <dsp:cNvSpPr/>
      </dsp:nvSpPr>
      <dsp:spPr>
        <a:xfrm>
          <a:off x="0" y="5148466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54801"/>
              <a:satOff val="-88976"/>
              <a:lumOff val="498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44F17-57D7-436D-97CD-0AE949A0494A}">
      <dsp:nvSpPr>
        <dsp:cNvPr id="0" name=""/>
        <dsp:cNvSpPr/>
      </dsp:nvSpPr>
      <dsp:spPr>
        <a:xfrm>
          <a:off x="434340" y="4971346"/>
          <a:ext cx="6080760" cy="354239"/>
        </a:xfrm>
        <a:prstGeom prst="roundRect">
          <a:avLst/>
        </a:prstGeom>
        <a:solidFill>
          <a:schemeClr val="accent2">
            <a:hueOff val="-2054801"/>
            <a:satOff val="-88976"/>
            <a:lumOff val="498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latin typeface="Cordia New" pitchFamily="34" charset="-34"/>
            <a:cs typeface="Cordia New" pitchFamily="34" charset="-34"/>
          </a:endParaRPr>
        </a:p>
      </dsp:txBody>
      <dsp:txXfrm>
        <a:off x="434340" y="4971346"/>
        <a:ext cx="6080760" cy="35423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511A77-6DB0-4ED9-9F3C-4176452F7F3A}">
      <dsp:nvSpPr>
        <dsp:cNvPr id="0" name=""/>
        <dsp:cNvSpPr/>
      </dsp:nvSpPr>
      <dsp:spPr>
        <a:xfrm>
          <a:off x="0" y="332699"/>
          <a:ext cx="8762999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DE16D-1217-4C16-8F2E-1C44A171AA8D}">
      <dsp:nvSpPr>
        <dsp:cNvPr id="0" name=""/>
        <dsp:cNvSpPr/>
      </dsp:nvSpPr>
      <dsp:spPr>
        <a:xfrm>
          <a:off x="438150" y="37499"/>
          <a:ext cx="814633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ภาครัฐเป็นผู้กำหนดเป้าหมายในการสนับสนุนที่ชัดเจน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37499"/>
        <a:ext cx="8146330" cy="590400"/>
      </dsp:txXfrm>
    </dsp:sp>
    <dsp:sp modelId="{69D6678A-A996-4B27-8F33-1877C5D18B68}">
      <dsp:nvSpPr>
        <dsp:cNvPr id="0" name=""/>
        <dsp:cNvSpPr/>
      </dsp:nvSpPr>
      <dsp:spPr>
        <a:xfrm>
          <a:off x="0" y="1239899"/>
          <a:ext cx="8762999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F5FEC-0A0C-48B8-870E-0A1AB6E1A947}">
      <dsp:nvSpPr>
        <dsp:cNvPr id="0" name=""/>
        <dsp:cNvSpPr/>
      </dsp:nvSpPr>
      <dsp:spPr>
        <a:xfrm>
          <a:off x="438150" y="944699"/>
          <a:ext cx="814633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ภาครัฐมีการ</a:t>
          </a:r>
          <a:r>
            <a:rPr lang="th-TH" sz="2000" b="1" kern="1200" smtClean="0">
              <a:latin typeface="Cordia New" pitchFamily="34" charset="-34"/>
              <a:cs typeface="Cordia New" pitchFamily="34" charset="-34"/>
            </a:rPr>
            <a:t>สนับสนุนที่ครบ</a:t>
          </a: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วงจร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944699"/>
        <a:ext cx="8146330" cy="590400"/>
      </dsp:txXfrm>
    </dsp:sp>
    <dsp:sp modelId="{8214DB73-A133-4959-B6CF-BC98CADBE764}">
      <dsp:nvSpPr>
        <dsp:cNvPr id="0" name=""/>
        <dsp:cNvSpPr/>
      </dsp:nvSpPr>
      <dsp:spPr>
        <a:xfrm>
          <a:off x="0" y="2147099"/>
          <a:ext cx="8762999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8798C-AC23-4774-9F52-6C16DD86A1F6}">
      <dsp:nvSpPr>
        <dsp:cNvPr id="0" name=""/>
        <dsp:cNvSpPr/>
      </dsp:nvSpPr>
      <dsp:spPr>
        <a:xfrm>
          <a:off x="438150" y="1851899"/>
          <a:ext cx="814633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ภาครัฐมีการสนับสนุนที่ต่อเนื่อง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1851899"/>
        <a:ext cx="8146330" cy="590400"/>
      </dsp:txXfrm>
    </dsp:sp>
    <dsp:sp modelId="{BF9C113B-E846-4E12-9D94-543F80619997}">
      <dsp:nvSpPr>
        <dsp:cNvPr id="0" name=""/>
        <dsp:cNvSpPr/>
      </dsp:nvSpPr>
      <dsp:spPr>
        <a:xfrm>
          <a:off x="0" y="3054300"/>
          <a:ext cx="8762999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BE87A-434F-4F45-BC8E-FB7B85DDE46A}">
      <dsp:nvSpPr>
        <dsp:cNvPr id="0" name=""/>
        <dsp:cNvSpPr/>
      </dsp:nvSpPr>
      <dsp:spPr>
        <a:xfrm>
          <a:off x="438150" y="2759099"/>
          <a:ext cx="814633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การสร้างความร่วมมือกับหน่วยงานภาครัฐด้วยกันเพื่อสร้างงานวิจัยที่เกิดประโยชน์สูงต่อประชาชน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2759099"/>
        <a:ext cx="8146330" cy="590400"/>
      </dsp:txXfrm>
    </dsp:sp>
    <dsp:sp modelId="{9A360620-CFF6-4420-B290-B0779ED4F9A6}">
      <dsp:nvSpPr>
        <dsp:cNvPr id="0" name=""/>
        <dsp:cNvSpPr/>
      </dsp:nvSpPr>
      <dsp:spPr>
        <a:xfrm>
          <a:off x="0" y="3961500"/>
          <a:ext cx="8762999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1DA6E-131E-40B4-B6A0-622295ED5371}">
      <dsp:nvSpPr>
        <dsp:cNvPr id="0" name=""/>
        <dsp:cNvSpPr/>
      </dsp:nvSpPr>
      <dsp:spPr>
        <a:xfrm>
          <a:off x="438150" y="3666300"/>
          <a:ext cx="814633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การบูร</a:t>
          </a:r>
          <a:r>
            <a:rPr lang="th-TH" sz="2000" b="1" kern="1200" dirty="0" err="1" smtClean="0">
              <a:latin typeface="Cordia New" pitchFamily="34" charset="-34"/>
              <a:cs typeface="Cordia New" pitchFamily="34" charset="-34"/>
            </a:rPr>
            <a:t>ณา</a:t>
          </a: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การโครงการที่ให้การสนับสนุนให้สามารถเชื่อมโยงกันได้ตลอดห่วงโซ่</a:t>
          </a:r>
          <a:r>
            <a:rPr lang="th-TH" sz="2000" b="1" kern="1200" dirty="0" err="1" smtClean="0">
              <a:latin typeface="Cordia New" pitchFamily="34" charset="-34"/>
              <a:cs typeface="Cordia New" pitchFamily="34" charset="-34"/>
            </a:rPr>
            <a:t>อุปทาน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3666300"/>
        <a:ext cx="8146330" cy="590400"/>
      </dsp:txXfrm>
    </dsp:sp>
    <dsp:sp modelId="{AB59E619-6EB3-432F-B993-9EC0F5C6E204}">
      <dsp:nvSpPr>
        <dsp:cNvPr id="0" name=""/>
        <dsp:cNvSpPr/>
      </dsp:nvSpPr>
      <dsp:spPr>
        <a:xfrm>
          <a:off x="0" y="4868700"/>
          <a:ext cx="8762999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D5F4B-3B38-473B-869B-7DAB1A6BC42B}">
      <dsp:nvSpPr>
        <dsp:cNvPr id="0" name=""/>
        <dsp:cNvSpPr/>
      </dsp:nvSpPr>
      <dsp:spPr>
        <a:xfrm>
          <a:off x="438150" y="4573499"/>
          <a:ext cx="814633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การเชื่อมโยงองค์ความรู้ระหว่างหน่วยงานภาครัฐและเอกชนเข้าด้วยกัน โดยการมีหน่วยงานการ</a:t>
          </a:r>
          <a:r>
            <a:rPr lang="th-TH" sz="2000" b="1" kern="1200" baseline="0" dirty="0" smtClean="0">
              <a:latin typeface="Cordia New" pitchFamily="34" charset="-34"/>
              <a:cs typeface="Cordia New" pitchFamily="34" charset="-34"/>
            </a:rPr>
            <a:t>ในการรวบรวมและให้บริการข้อมูล และประสานความร่วมมือ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4573499"/>
        <a:ext cx="8146330" cy="590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C536C-76F5-43BB-A09C-98E1298678ED}">
      <dsp:nvSpPr>
        <dsp:cNvPr id="0" name=""/>
        <dsp:cNvSpPr/>
      </dsp:nvSpPr>
      <dsp:spPr>
        <a:xfrm>
          <a:off x="0" y="381986"/>
          <a:ext cx="8762999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843C5-D5ED-431E-9709-E4B58C4BBAFA}">
      <dsp:nvSpPr>
        <dsp:cNvPr id="0" name=""/>
        <dsp:cNvSpPr/>
      </dsp:nvSpPr>
      <dsp:spPr>
        <a:xfrm>
          <a:off x="438150" y="181097"/>
          <a:ext cx="7962859" cy="378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latin typeface="Cordia New" pitchFamily="34" charset="-34"/>
              <a:ea typeface="Times New Roman"/>
              <a:cs typeface="Cordia New" pitchFamily="34" charset="-34"/>
            </a:rPr>
            <a:t>การเพิ่มงบประมาณการสนับสนุน</a:t>
          </a:r>
          <a:endParaRPr lang="th-TH" sz="19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181097"/>
        <a:ext cx="7962859" cy="378009"/>
      </dsp:txXfrm>
    </dsp:sp>
    <dsp:sp modelId="{A22F5E61-87D4-4BED-AE4A-6B3923F2C05A}">
      <dsp:nvSpPr>
        <dsp:cNvPr id="0" name=""/>
        <dsp:cNvSpPr/>
      </dsp:nvSpPr>
      <dsp:spPr>
        <a:xfrm>
          <a:off x="0" y="950076"/>
          <a:ext cx="8762999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38B5A-DB41-4DB1-9A90-06A6CA5674B3}">
      <dsp:nvSpPr>
        <dsp:cNvPr id="0" name=""/>
        <dsp:cNvSpPr/>
      </dsp:nvSpPr>
      <dsp:spPr>
        <a:xfrm>
          <a:off x="438150" y="749186"/>
          <a:ext cx="7962859" cy="378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latin typeface="Cordia New" pitchFamily="34" charset="-34"/>
              <a:cs typeface="Cordia New" pitchFamily="34" charset="-34"/>
            </a:rPr>
            <a:t>การสนับสนุน</a:t>
          </a: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เงินทุนการวิจัยพัฒนา</a:t>
          </a:r>
          <a:r>
            <a:rPr lang="th-TH" sz="1900" b="1" kern="1200" dirty="0" smtClean="0">
              <a:latin typeface="Cordia New" pitchFamily="34" charset="-34"/>
              <a:cs typeface="Cordia New" pitchFamily="34" charset="-34"/>
            </a:rPr>
            <a:t>ที่ต่อเนื่องและ</a:t>
          </a: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มีเงื่อนไขที่จูงใจ</a:t>
          </a:r>
          <a:endParaRPr lang="th-TH" sz="19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749186"/>
        <a:ext cx="7962859" cy="378009"/>
      </dsp:txXfrm>
    </dsp:sp>
    <dsp:sp modelId="{CEFA430E-8E39-44BC-B5C2-B2E44C53E79C}">
      <dsp:nvSpPr>
        <dsp:cNvPr id="0" name=""/>
        <dsp:cNvSpPr/>
      </dsp:nvSpPr>
      <dsp:spPr>
        <a:xfrm>
          <a:off x="0" y="1518165"/>
          <a:ext cx="8762999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7B412-CD11-472E-BD55-14856CB2FDC9}">
      <dsp:nvSpPr>
        <dsp:cNvPr id="0" name=""/>
        <dsp:cNvSpPr/>
      </dsp:nvSpPr>
      <dsp:spPr>
        <a:xfrm>
          <a:off x="438150" y="1317276"/>
          <a:ext cx="7962859" cy="378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การแบ่งระยะในการพัฒนาเครื่องจักรต้นแบบ เพื่อให้ได้ผลงานที่มีคุณภาพ</a:t>
          </a:r>
          <a:endParaRPr lang="th-TH" sz="19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1317276"/>
        <a:ext cx="7962859" cy="378009"/>
      </dsp:txXfrm>
    </dsp:sp>
    <dsp:sp modelId="{534ABCD2-A7A7-4A7D-B5E7-82137567B46B}">
      <dsp:nvSpPr>
        <dsp:cNvPr id="0" name=""/>
        <dsp:cNvSpPr/>
      </dsp:nvSpPr>
      <dsp:spPr>
        <a:xfrm>
          <a:off x="0" y="2086255"/>
          <a:ext cx="8762999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F17DC-0B8F-49F4-B5CC-E66A795BE740}">
      <dsp:nvSpPr>
        <dsp:cNvPr id="0" name=""/>
        <dsp:cNvSpPr/>
      </dsp:nvSpPr>
      <dsp:spPr>
        <a:xfrm>
          <a:off x="381002" y="1892206"/>
          <a:ext cx="7962859" cy="378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การส่งเสริมการใช้เครื่องมือวิจัยร่วมกัน เพื่อลดต้นทุนการวิจัยและพัฒนาให้สามารถแข่งขันได้</a:t>
          </a:r>
          <a:endParaRPr lang="th-TH" sz="1900" kern="1200" dirty="0">
            <a:latin typeface="Cordia New" pitchFamily="34" charset="-34"/>
            <a:cs typeface="Cordia New" pitchFamily="34" charset="-34"/>
          </a:endParaRPr>
        </a:p>
      </dsp:txBody>
      <dsp:txXfrm>
        <a:off x="381002" y="1892206"/>
        <a:ext cx="7962859" cy="378009"/>
      </dsp:txXfrm>
    </dsp:sp>
    <dsp:sp modelId="{CC861008-11BB-4004-8375-530669F88CBE}">
      <dsp:nvSpPr>
        <dsp:cNvPr id="0" name=""/>
        <dsp:cNvSpPr/>
      </dsp:nvSpPr>
      <dsp:spPr>
        <a:xfrm>
          <a:off x="0" y="2654344"/>
          <a:ext cx="8762999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A2699-1A09-4EA2-999B-232B8F66115C}">
      <dsp:nvSpPr>
        <dsp:cNvPr id="0" name=""/>
        <dsp:cNvSpPr/>
      </dsp:nvSpPr>
      <dsp:spPr>
        <a:xfrm>
          <a:off x="438150" y="2453455"/>
          <a:ext cx="7962859" cy="378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การส่งเสริมการรวมกลุ่มของนักวิจัย เพื่อส่งเสริมการทำงาน</a:t>
          </a:r>
          <a:r>
            <a:rPr lang="th-TH" sz="1900" b="1" kern="1200" baseline="0" dirty="0" err="1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แบบสห</a:t>
          </a:r>
          <a:r>
            <a:rPr lang="th-TH" sz="1900" b="1" kern="1200" baseline="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สาขาวิชา</a:t>
          </a:r>
          <a:endParaRPr lang="th-TH" sz="19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2453455"/>
        <a:ext cx="7962859" cy="378009"/>
      </dsp:txXfrm>
    </dsp:sp>
    <dsp:sp modelId="{43EE84D5-5503-46D4-B6DA-85C115F3E480}">
      <dsp:nvSpPr>
        <dsp:cNvPr id="0" name=""/>
        <dsp:cNvSpPr/>
      </dsp:nvSpPr>
      <dsp:spPr>
        <a:xfrm>
          <a:off x="0" y="3222434"/>
          <a:ext cx="8762999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5FD34-E120-4B7D-B785-0AF8805DFB21}">
      <dsp:nvSpPr>
        <dsp:cNvPr id="0" name=""/>
        <dsp:cNvSpPr/>
      </dsp:nvSpPr>
      <dsp:spPr>
        <a:xfrm>
          <a:off x="457200" y="3037025"/>
          <a:ext cx="7962859" cy="378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latin typeface="Cordia New" pitchFamily="34" charset="-34"/>
              <a:cs typeface="Cordia New" pitchFamily="34" charset="-34"/>
            </a:rPr>
            <a:t>การขยายกลุ่มของผู้รับการสนับสนุน</a:t>
          </a:r>
          <a:endParaRPr lang="th-TH" sz="1900" kern="1200" dirty="0">
            <a:latin typeface="Cordia New" pitchFamily="34" charset="-34"/>
            <a:cs typeface="Cordia New" pitchFamily="34" charset="-34"/>
          </a:endParaRPr>
        </a:p>
      </dsp:txBody>
      <dsp:txXfrm>
        <a:off x="457200" y="3037025"/>
        <a:ext cx="7962859" cy="378009"/>
      </dsp:txXfrm>
    </dsp:sp>
    <dsp:sp modelId="{9580F75A-9C61-4C1C-8A91-570231947F73}">
      <dsp:nvSpPr>
        <dsp:cNvPr id="0" name=""/>
        <dsp:cNvSpPr/>
      </dsp:nvSpPr>
      <dsp:spPr>
        <a:xfrm>
          <a:off x="0" y="3790523"/>
          <a:ext cx="8762999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F82D1-D666-4B64-A4F4-3FF32DD86182}">
      <dsp:nvSpPr>
        <dsp:cNvPr id="0" name=""/>
        <dsp:cNvSpPr/>
      </dsp:nvSpPr>
      <dsp:spPr>
        <a:xfrm>
          <a:off x="438150" y="3589634"/>
          <a:ext cx="7962859" cy="378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baseline="0" dirty="0" err="1" smtClean="0">
              <a:latin typeface="Cordia New" pitchFamily="34" charset="-34"/>
              <a:ea typeface="Times New Roman"/>
              <a:cs typeface="Cordia New" pitchFamily="34" charset="-34"/>
            </a:rPr>
            <a:t>บูรณา</a:t>
          </a:r>
          <a:r>
            <a:rPr lang="th-TH" sz="1800" b="1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การความร่วมมือระหว่างหน่วยงานภาครัฐ เพื่อให้เกิดประสิทธิภาพในการทำงาน และลดความซ้ำซ้อน</a:t>
          </a:r>
          <a:endParaRPr lang="th-TH" sz="18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3589634"/>
        <a:ext cx="7962859" cy="378009"/>
      </dsp:txXfrm>
    </dsp:sp>
    <dsp:sp modelId="{EA230A81-CF27-4D63-8C8E-E2DE6CBFD07E}">
      <dsp:nvSpPr>
        <dsp:cNvPr id="0" name=""/>
        <dsp:cNvSpPr/>
      </dsp:nvSpPr>
      <dsp:spPr>
        <a:xfrm>
          <a:off x="0" y="4358613"/>
          <a:ext cx="8762999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95B6A-7D97-4519-9905-F8132137FEF9}">
      <dsp:nvSpPr>
        <dsp:cNvPr id="0" name=""/>
        <dsp:cNvSpPr/>
      </dsp:nvSpPr>
      <dsp:spPr>
        <a:xfrm>
          <a:off x="438150" y="4157723"/>
          <a:ext cx="7962859" cy="378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เพิ่มการประชาสัมพันธ์ผลงาน เพื่อให้เกิดการนำไปใช้ประโยชน์หรือต่อยอดทางเทคโนโลยี</a:t>
          </a:r>
          <a:endParaRPr lang="th-TH" sz="19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4157723"/>
        <a:ext cx="7962859" cy="378009"/>
      </dsp:txXfrm>
    </dsp:sp>
    <dsp:sp modelId="{9A6212CF-03C8-4628-A90D-7C1B5F9A24B2}">
      <dsp:nvSpPr>
        <dsp:cNvPr id="0" name=""/>
        <dsp:cNvSpPr/>
      </dsp:nvSpPr>
      <dsp:spPr>
        <a:xfrm>
          <a:off x="0" y="4926702"/>
          <a:ext cx="8762999" cy="302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E9554-1658-4892-85C2-904BA3F40220}">
      <dsp:nvSpPr>
        <dsp:cNvPr id="0" name=""/>
        <dsp:cNvSpPr/>
      </dsp:nvSpPr>
      <dsp:spPr>
        <a:xfrm>
          <a:off x="438150" y="4725813"/>
          <a:ext cx="7962859" cy="378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มีแผนงานการสนับสนุนโครงการที่สร้างผลกระทบสูง</a:t>
          </a:r>
          <a:endParaRPr lang="th-TH" sz="19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4725813"/>
        <a:ext cx="7962859" cy="37800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C536C-76F5-43BB-A09C-98E1298678ED}">
      <dsp:nvSpPr>
        <dsp:cNvPr id="0" name=""/>
        <dsp:cNvSpPr/>
      </dsp:nvSpPr>
      <dsp:spPr>
        <a:xfrm>
          <a:off x="0" y="376049"/>
          <a:ext cx="8762999" cy="478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843C5-D5ED-431E-9709-E4B58C4BBAFA}">
      <dsp:nvSpPr>
        <dsp:cNvPr id="0" name=""/>
        <dsp:cNvSpPr/>
      </dsp:nvSpPr>
      <dsp:spPr>
        <a:xfrm>
          <a:off x="438150" y="57974"/>
          <a:ext cx="7962859" cy="5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ea typeface="Times New Roman"/>
              <a:cs typeface="Cordia New" pitchFamily="34" charset="-34"/>
            </a:rPr>
            <a:t>เป็นหน่วยงานกลางในการจัดให้ผู้ประกอบการที่ผลิตกับที่ใช้มาเจอกัน</a:t>
          </a:r>
          <a:endParaRPr lang="th-TH" sz="20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57974"/>
        <a:ext cx="7962859" cy="598515"/>
      </dsp:txXfrm>
    </dsp:sp>
    <dsp:sp modelId="{A22F5E61-87D4-4BED-AE4A-6B3923F2C05A}">
      <dsp:nvSpPr>
        <dsp:cNvPr id="0" name=""/>
        <dsp:cNvSpPr/>
      </dsp:nvSpPr>
      <dsp:spPr>
        <a:xfrm>
          <a:off x="0" y="1275524"/>
          <a:ext cx="8762999" cy="478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38B5A-DB41-4DB1-9A90-06A6CA5674B3}">
      <dsp:nvSpPr>
        <dsp:cNvPr id="0" name=""/>
        <dsp:cNvSpPr/>
      </dsp:nvSpPr>
      <dsp:spPr>
        <a:xfrm>
          <a:off x="381002" y="990603"/>
          <a:ext cx="7962859" cy="5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การส่งเสริมการทดลองใช้ผลงานต้นแบบ โดยการสร้างความร่วมมือองค์กรหรือผู้ประกอบการที่มีการใช้อยู่แล้วหรือต้องการใช้</a:t>
          </a:r>
          <a:endParaRPr lang="th-TH" sz="20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381002" y="990603"/>
        <a:ext cx="7962859" cy="598515"/>
      </dsp:txXfrm>
    </dsp:sp>
    <dsp:sp modelId="{CEFA430E-8E39-44BC-B5C2-B2E44C53E79C}">
      <dsp:nvSpPr>
        <dsp:cNvPr id="0" name=""/>
        <dsp:cNvSpPr/>
      </dsp:nvSpPr>
      <dsp:spPr>
        <a:xfrm>
          <a:off x="0" y="2175000"/>
          <a:ext cx="8762999" cy="478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7B412-CD11-472E-BD55-14856CB2FDC9}">
      <dsp:nvSpPr>
        <dsp:cNvPr id="0" name=""/>
        <dsp:cNvSpPr/>
      </dsp:nvSpPr>
      <dsp:spPr>
        <a:xfrm>
          <a:off x="438150" y="1856924"/>
          <a:ext cx="7962859" cy="5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การสร้างเวทีในการนำเสนอผลงาน หรือการจัดงานประกวดผลงาน</a:t>
          </a:r>
          <a:endParaRPr lang="th-TH" sz="20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1856924"/>
        <a:ext cx="7962859" cy="598515"/>
      </dsp:txXfrm>
    </dsp:sp>
    <dsp:sp modelId="{534ABCD2-A7A7-4A7D-B5E7-82137567B46B}">
      <dsp:nvSpPr>
        <dsp:cNvPr id="0" name=""/>
        <dsp:cNvSpPr/>
      </dsp:nvSpPr>
      <dsp:spPr>
        <a:xfrm>
          <a:off x="0" y="3074475"/>
          <a:ext cx="8762999" cy="478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F17DC-0B8F-49F4-B5CC-E66A795BE740}">
      <dsp:nvSpPr>
        <dsp:cNvPr id="0" name=""/>
        <dsp:cNvSpPr/>
      </dsp:nvSpPr>
      <dsp:spPr>
        <a:xfrm>
          <a:off x="381002" y="2767230"/>
          <a:ext cx="7962859" cy="5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การจัดทำทำเนียบรายชื่อนักวิจัย นักเทคโนโลยี ผู้ประกอบการและภาครัฐที่มีอยู่ เพื่อเป็นช่องทางในการสร้างหรือขยายตลาด</a:t>
          </a:r>
          <a:endParaRPr lang="th-TH" sz="20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381002" y="2767230"/>
        <a:ext cx="7962859" cy="598515"/>
      </dsp:txXfrm>
    </dsp:sp>
    <dsp:sp modelId="{CC861008-11BB-4004-8375-530669F88CBE}">
      <dsp:nvSpPr>
        <dsp:cNvPr id="0" name=""/>
        <dsp:cNvSpPr/>
      </dsp:nvSpPr>
      <dsp:spPr>
        <a:xfrm>
          <a:off x="0" y="3973950"/>
          <a:ext cx="8762999" cy="478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A2699-1A09-4EA2-999B-232B8F66115C}">
      <dsp:nvSpPr>
        <dsp:cNvPr id="0" name=""/>
        <dsp:cNvSpPr/>
      </dsp:nvSpPr>
      <dsp:spPr>
        <a:xfrm>
          <a:off x="438150" y="3655875"/>
          <a:ext cx="7962859" cy="5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การสร้างความเข้าใจและเผยแพร่ข้อมูลทางเทคโนโลยี โดยเน้นกลุ่มอุตสาหกรรมที่สำคัญ</a:t>
          </a:r>
          <a:endParaRPr lang="th-TH" sz="20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3655875"/>
        <a:ext cx="7962859" cy="598515"/>
      </dsp:txXfrm>
    </dsp:sp>
    <dsp:sp modelId="{43EE84D5-5503-46D4-B6DA-85C115F3E480}">
      <dsp:nvSpPr>
        <dsp:cNvPr id="0" name=""/>
        <dsp:cNvSpPr/>
      </dsp:nvSpPr>
      <dsp:spPr>
        <a:xfrm>
          <a:off x="0" y="4873425"/>
          <a:ext cx="8762999" cy="478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5FD34-E120-4B7D-B785-0AF8805DFB21}">
      <dsp:nvSpPr>
        <dsp:cNvPr id="0" name=""/>
        <dsp:cNvSpPr/>
      </dsp:nvSpPr>
      <dsp:spPr>
        <a:xfrm>
          <a:off x="457200" y="4648198"/>
          <a:ext cx="7962859" cy="5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การติดตามผลงานที่ดำเนินการแล้วว่าพัฒนาต่ออีกได้หรือไม่ เพื่อสนับสนุนโครงการที่มีศักยภาพต่อเนื่อง และช่วยเหลือโครงการที่มีปัญหา</a:t>
          </a:r>
          <a:endParaRPr lang="th-TH" sz="20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457200" y="4648198"/>
        <a:ext cx="7962859" cy="59851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DCF5F-9F0A-41A7-A8E9-B2FC8200C977}">
      <dsp:nvSpPr>
        <dsp:cNvPr id="0" name=""/>
        <dsp:cNvSpPr/>
      </dsp:nvSpPr>
      <dsp:spPr>
        <a:xfrm>
          <a:off x="0" y="646800"/>
          <a:ext cx="8458199" cy="103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1BA80-53B8-4806-A025-8AD212906831}">
      <dsp:nvSpPr>
        <dsp:cNvPr id="0" name=""/>
        <dsp:cNvSpPr/>
      </dsp:nvSpPr>
      <dsp:spPr>
        <a:xfrm>
          <a:off x="422910" y="41639"/>
          <a:ext cx="7862979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ea typeface="Times New Roman"/>
              <a:cs typeface="Cordia New" pitchFamily="34" charset="-34"/>
            </a:rPr>
            <a:t>การจัดทำฐานข้อมูลของการสนับสนุน </a:t>
          </a:r>
          <a:r>
            <a:rPr lang="th-TH" sz="2400" b="0" kern="1200" dirty="0" smtClean="0">
              <a:latin typeface="Cordia New" pitchFamily="34" charset="-34"/>
              <a:ea typeface="Times New Roman"/>
              <a:cs typeface="Cordia New" pitchFamily="34" charset="-34"/>
            </a:rPr>
            <a:t>เพื่อให้ผู้สนใจเข้าร่วมได้ศึกษา</a:t>
          </a:r>
          <a:r>
            <a:rPr lang="th-TH" sz="2400" b="0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 และเกิดการนำไปใช้ประโยชน์</a:t>
          </a:r>
          <a:endParaRPr lang="th-TH" sz="2400" kern="1200" dirty="0">
            <a:latin typeface="Cordia New" pitchFamily="34" charset="-34"/>
            <a:cs typeface="Cordia New" pitchFamily="34" charset="-34"/>
          </a:endParaRPr>
        </a:p>
      </dsp:txBody>
      <dsp:txXfrm>
        <a:off x="422910" y="41639"/>
        <a:ext cx="7862979" cy="1210320"/>
      </dsp:txXfrm>
    </dsp:sp>
    <dsp:sp modelId="{3B511A77-6DB0-4ED9-9F3C-4176452F7F3A}">
      <dsp:nvSpPr>
        <dsp:cNvPr id="0" name=""/>
        <dsp:cNvSpPr/>
      </dsp:nvSpPr>
      <dsp:spPr>
        <a:xfrm>
          <a:off x="0" y="2506559"/>
          <a:ext cx="8458199" cy="1033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DE16D-1217-4C16-8F2E-1C44A171AA8D}">
      <dsp:nvSpPr>
        <dsp:cNvPr id="0" name=""/>
        <dsp:cNvSpPr/>
      </dsp:nvSpPr>
      <dsp:spPr>
        <a:xfrm>
          <a:off x="422910" y="1901399"/>
          <a:ext cx="7862979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การสร้างความร่วมมือกับกระทรวงศึกษาธิการ </a:t>
          </a:r>
          <a:r>
            <a:rPr lang="th-TH" sz="2400" b="0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เพื่อให้มีการนำเครื่องต้นแบบไปใช้ประโยชน์ในการสอน การจัดฝึกอบรมสำหรับสถานศึกษาที่มีความสนใจ เปิดโอกาสให้นักศึกษาร่วมเป็นทีมงานเพื่อเกิดการฝึกฝนทักษะ</a:t>
          </a:r>
          <a:endParaRPr lang="th-TH" sz="2400" kern="1200" dirty="0">
            <a:latin typeface="Cordia New" pitchFamily="34" charset="-34"/>
            <a:cs typeface="Cordia New" pitchFamily="34" charset="-34"/>
          </a:endParaRPr>
        </a:p>
      </dsp:txBody>
      <dsp:txXfrm>
        <a:off x="422910" y="1901399"/>
        <a:ext cx="7862979" cy="121032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C536C-76F5-43BB-A09C-98E1298678ED}">
      <dsp:nvSpPr>
        <dsp:cNvPr id="0" name=""/>
        <dsp:cNvSpPr/>
      </dsp:nvSpPr>
      <dsp:spPr>
        <a:xfrm>
          <a:off x="0" y="473443"/>
          <a:ext cx="8762999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843C5-D5ED-431E-9709-E4B58C4BBAFA}">
      <dsp:nvSpPr>
        <dsp:cNvPr id="0" name=""/>
        <dsp:cNvSpPr/>
      </dsp:nvSpPr>
      <dsp:spPr>
        <a:xfrm>
          <a:off x="438150" y="105146"/>
          <a:ext cx="7962859" cy="693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ea typeface="Times New Roman"/>
              <a:cs typeface="Cordia New" pitchFamily="34" charset="-34"/>
            </a:rPr>
            <a:t>การจัดหาผู้เชี่ยวชาญในการพัฒนาทางเทคโนโลยีที่มีความหลากหลาย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105146"/>
        <a:ext cx="7962859" cy="693017"/>
      </dsp:txXfrm>
    </dsp:sp>
    <dsp:sp modelId="{D7D2D990-1C60-4DA1-B889-ED9E670D4FBB}">
      <dsp:nvSpPr>
        <dsp:cNvPr id="0" name=""/>
        <dsp:cNvSpPr/>
      </dsp:nvSpPr>
      <dsp:spPr>
        <a:xfrm>
          <a:off x="0" y="1514940"/>
          <a:ext cx="8762999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A69C4-2036-472F-BCD5-8EBE5E5721BA}">
      <dsp:nvSpPr>
        <dsp:cNvPr id="0" name=""/>
        <dsp:cNvSpPr/>
      </dsp:nvSpPr>
      <dsp:spPr>
        <a:xfrm>
          <a:off x="438150" y="1146643"/>
          <a:ext cx="7962859" cy="693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การสนับสนุน</a:t>
          </a: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ea typeface="Times New Roman"/>
              <a:cs typeface="Cordia New" pitchFamily="34" charset="-34"/>
            </a:rPr>
            <a:t>เงินทุนการวิจัยพัฒนา</a:t>
          </a:r>
          <a:r>
            <a:rPr lang="th-TH" sz="2000" b="1" kern="1200" dirty="0" smtClean="0">
              <a:latin typeface="Cordia New" pitchFamily="34" charset="-34"/>
              <a:cs typeface="Cordia New" pitchFamily="34" charset="-34"/>
            </a:rPr>
            <a:t>ที่ต่อเนื่อง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1146643"/>
        <a:ext cx="7962859" cy="693017"/>
      </dsp:txXfrm>
    </dsp:sp>
    <dsp:sp modelId="{A22F5E61-87D4-4BED-AE4A-6B3923F2C05A}">
      <dsp:nvSpPr>
        <dsp:cNvPr id="0" name=""/>
        <dsp:cNvSpPr/>
      </dsp:nvSpPr>
      <dsp:spPr>
        <a:xfrm>
          <a:off x="0" y="2556438"/>
          <a:ext cx="8762999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38B5A-DB41-4DB1-9A90-06A6CA5674B3}">
      <dsp:nvSpPr>
        <dsp:cNvPr id="0" name=""/>
        <dsp:cNvSpPr/>
      </dsp:nvSpPr>
      <dsp:spPr>
        <a:xfrm>
          <a:off x="438150" y="2188140"/>
          <a:ext cx="7962859" cy="693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ea typeface="Times New Roman"/>
              <a:cs typeface="Cordia New" pitchFamily="34" charset="-34"/>
            </a:rPr>
            <a:t>การขยายวงเงินงบประมาณในสนับสนุน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2188140"/>
        <a:ext cx="7962859" cy="693017"/>
      </dsp:txXfrm>
    </dsp:sp>
    <dsp:sp modelId="{534ABCD2-A7A7-4A7D-B5E7-82137567B46B}">
      <dsp:nvSpPr>
        <dsp:cNvPr id="0" name=""/>
        <dsp:cNvSpPr/>
      </dsp:nvSpPr>
      <dsp:spPr>
        <a:xfrm>
          <a:off x="0" y="3861556"/>
          <a:ext cx="8762999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F17DC-0B8F-49F4-B5CC-E66A795BE740}">
      <dsp:nvSpPr>
        <dsp:cNvPr id="0" name=""/>
        <dsp:cNvSpPr/>
      </dsp:nvSpPr>
      <dsp:spPr>
        <a:xfrm>
          <a:off x="381002" y="3242179"/>
          <a:ext cx="7962859" cy="9566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Cordia New" pitchFamily="34" charset="-34"/>
              <a:ea typeface="Times New Roman"/>
              <a:cs typeface="Cordia New" pitchFamily="34" charset="-34"/>
            </a:rPr>
            <a:t>การสร้างความร่วมมือระหว่างกระทรวงการคลัง เพื่อส่งเสริมการวิจัยและพัฒนาโดยให้สิทธิพิเศษทางภาษีแก่ผู้ลงทุน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381002" y="3242179"/>
        <a:ext cx="7962859" cy="956638"/>
      </dsp:txXfrm>
    </dsp:sp>
    <dsp:sp modelId="{9580F75A-9C61-4C1C-8A91-570231947F73}">
      <dsp:nvSpPr>
        <dsp:cNvPr id="0" name=""/>
        <dsp:cNvSpPr/>
      </dsp:nvSpPr>
      <dsp:spPr>
        <a:xfrm>
          <a:off x="0" y="4903053"/>
          <a:ext cx="8762999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F82D1-D666-4B64-A4F4-3FF32DD86182}">
      <dsp:nvSpPr>
        <dsp:cNvPr id="0" name=""/>
        <dsp:cNvSpPr/>
      </dsp:nvSpPr>
      <dsp:spPr>
        <a:xfrm>
          <a:off x="438150" y="4534756"/>
          <a:ext cx="7962859" cy="693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Cordia New" pitchFamily="34" charset="-34"/>
              <a:ea typeface="Times New Roman"/>
              <a:cs typeface="Cordia New" pitchFamily="34" charset="-34"/>
            </a:rPr>
            <a:t>การเพิ่มสัดส่วนกำลังคนที่เข้าร่วมโครงการ</a:t>
          </a:r>
          <a:endParaRPr lang="th-TH" sz="2000" kern="1200" dirty="0">
            <a:latin typeface="Cordia New" pitchFamily="34" charset="-34"/>
            <a:cs typeface="Cordia New" pitchFamily="34" charset="-34"/>
          </a:endParaRPr>
        </a:p>
      </dsp:txBody>
      <dsp:txXfrm>
        <a:off x="438150" y="4534756"/>
        <a:ext cx="7962859" cy="69301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D2AE3-7B4F-4DC5-AD07-EA3662CB5D33}">
      <dsp:nvSpPr>
        <dsp:cNvPr id="0" name=""/>
        <dsp:cNvSpPr/>
      </dsp:nvSpPr>
      <dsp:spPr>
        <a:xfrm>
          <a:off x="3151358" y="2598399"/>
          <a:ext cx="1926883" cy="19268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pc="-40" baseline="0" dirty="0" smtClean="0">
              <a:solidFill>
                <a:schemeClr val="bg1"/>
              </a:solidFill>
              <a:latin typeface="Cordia New" pitchFamily="34" charset="-34"/>
              <a:cs typeface="Cordia New" pitchFamily="34" charset="-34"/>
            </a:rPr>
            <a:t>ยุทธศาสตร์และแนวทางการสนับสนุนการพัฒนาเทคโนโลยีฯ</a:t>
          </a:r>
          <a:endParaRPr lang="th-TH" sz="2000" b="1" kern="1200" spc="-40" baseline="0" dirty="0">
            <a:solidFill>
              <a:schemeClr val="bg1"/>
            </a:solidFill>
            <a:latin typeface="Cordia New" pitchFamily="34" charset="-34"/>
            <a:cs typeface="Cordia New" pitchFamily="34" charset="-34"/>
          </a:endParaRPr>
        </a:p>
      </dsp:txBody>
      <dsp:txXfrm>
        <a:off x="3151358" y="2598399"/>
        <a:ext cx="1926883" cy="1926883"/>
      </dsp:txXfrm>
    </dsp:sp>
    <dsp:sp modelId="{29322316-C343-4B88-97FF-90F927CEFE8E}">
      <dsp:nvSpPr>
        <dsp:cNvPr id="0" name=""/>
        <dsp:cNvSpPr/>
      </dsp:nvSpPr>
      <dsp:spPr>
        <a:xfrm rot="10800000">
          <a:off x="1285853" y="3287260"/>
          <a:ext cx="176290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CDA61-B5AC-41BD-B3D3-61F02588A16C}">
      <dsp:nvSpPr>
        <dsp:cNvPr id="0" name=""/>
        <dsp:cNvSpPr/>
      </dsp:nvSpPr>
      <dsp:spPr>
        <a:xfrm>
          <a:off x="370583" y="2829625"/>
          <a:ext cx="1830539" cy="1464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นโยบายรัฐและยุทธศาสตร์ประเทศ (</a:t>
          </a:r>
          <a:r>
            <a:rPr lang="en-US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Country Strategy</a:t>
          </a: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)</a:t>
          </a:r>
          <a:endParaRPr lang="th-TH" sz="2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370583" y="2829625"/>
        <a:ext cx="1830539" cy="1464431"/>
      </dsp:txXfrm>
    </dsp:sp>
    <dsp:sp modelId="{FD2B776D-B7C9-4258-9FE0-6EDFD79D0D26}">
      <dsp:nvSpPr>
        <dsp:cNvPr id="0" name=""/>
        <dsp:cNvSpPr/>
      </dsp:nvSpPr>
      <dsp:spPr>
        <a:xfrm rot="13500000">
          <a:off x="1856261" y="1910173"/>
          <a:ext cx="176290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313040"/>
            <a:satOff val="13783"/>
            <a:lumOff val="-7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41CE3-BE25-4FBE-82A9-8085A0A02F72}">
      <dsp:nvSpPr>
        <dsp:cNvPr id="0" name=""/>
        <dsp:cNvSpPr/>
      </dsp:nvSpPr>
      <dsp:spPr>
        <a:xfrm>
          <a:off x="1199163" y="829258"/>
          <a:ext cx="1830539" cy="1464431"/>
        </a:xfrm>
        <a:prstGeom prst="roundRect">
          <a:avLst>
            <a:gd name="adj" fmla="val 10000"/>
          </a:avLst>
        </a:prstGeom>
        <a:solidFill>
          <a:schemeClr val="accent5">
            <a:hueOff val="-2313040"/>
            <a:satOff val="13783"/>
            <a:lumOff val="-7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แผนพัฒนาฯ       ฉบับที่ 11</a:t>
          </a:r>
          <a:endParaRPr lang="th-TH" sz="2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199163" y="829258"/>
        <a:ext cx="1830539" cy="1464431"/>
      </dsp:txXfrm>
    </dsp:sp>
    <dsp:sp modelId="{FEED06E4-81DF-4F9C-97BA-34A3BBC1187C}">
      <dsp:nvSpPr>
        <dsp:cNvPr id="0" name=""/>
        <dsp:cNvSpPr/>
      </dsp:nvSpPr>
      <dsp:spPr>
        <a:xfrm rot="16200000">
          <a:off x="3233349" y="1339765"/>
          <a:ext cx="176290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626080"/>
            <a:satOff val="27566"/>
            <a:lumOff val="-154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D52E2-624D-4D1E-861D-1B7F84EADB2B}">
      <dsp:nvSpPr>
        <dsp:cNvPr id="0" name=""/>
        <dsp:cNvSpPr/>
      </dsp:nvSpPr>
      <dsp:spPr>
        <a:xfrm>
          <a:off x="3199530" y="679"/>
          <a:ext cx="1830539" cy="1464431"/>
        </a:xfrm>
        <a:prstGeom prst="roundRect">
          <a:avLst>
            <a:gd name="adj" fmla="val 10000"/>
          </a:avLst>
        </a:prstGeom>
        <a:solidFill>
          <a:schemeClr val="accent5">
            <a:hueOff val="-4626080"/>
            <a:satOff val="27566"/>
            <a:lumOff val="-15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แผน </a:t>
          </a:r>
          <a:r>
            <a:rPr lang="th-TH" sz="2000" b="1" kern="1200" dirty="0" err="1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วทน.</a:t>
          </a:r>
          <a:endParaRPr lang="th-TH" sz="2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3199530" y="679"/>
        <a:ext cx="1830539" cy="1464431"/>
      </dsp:txXfrm>
    </dsp:sp>
    <dsp:sp modelId="{560B5749-8A60-4ABE-A298-3A73E1F6F322}">
      <dsp:nvSpPr>
        <dsp:cNvPr id="0" name=""/>
        <dsp:cNvSpPr/>
      </dsp:nvSpPr>
      <dsp:spPr>
        <a:xfrm rot="18900000">
          <a:off x="4610436" y="1910173"/>
          <a:ext cx="176290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939120"/>
            <a:satOff val="41349"/>
            <a:lumOff val="-232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98D55-64A4-4532-9A37-C5B5DD3266B4}">
      <dsp:nvSpPr>
        <dsp:cNvPr id="0" name=""/>
        <dsp:cNvSpPr/>
      </dsp:nvSpPr>
      <dsp:spPr>
        <a:xfrm>
          <a:off x="5199897" y="829258"/>
          <a:ext cx="1830539" cy="1464431"/>
        </a:xfrm>
        <a:prstGeom prst="roundRect">
          <a:avLst>
            <a:gd name="adj" fmla="val 10000"/>
          </a:avLst>
        </a:prstGeom>
        <a:solidFill>
          <a:schemeClr val="accent5">
            <a:hueOff val="-6939120"/>
            <a:satOff val="41349"/>
            <a:lumOff val="-23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นโยบาย ยุทธศาสตร์ มาตรการ/แนวทางการสนับสนุนการพัฒนาเทคโนโลยีอื่นๆ ที่เกี่ยวข้อง </a:t>
          </a:r>
          <a:endParaRPr lang="th-TH" sz="2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5199897" y="829258"/>
        <a:ext cx="1830539" cy="1464431"/>
      </dsp:txXfrm>
    </dsp:sp>
    <dsp:sp modelId="{74B60734-6961-40DB-851E-C9A2A64F46BC}">
      <dsp:nvSpPr>
        <dsp:cNvPr id="0" name=""/>
        <dsp:cNvSpPr/>
      </dsp:nvSpPr>
      <dsp:spPr>
        <a:xfrm>
          <a:off x="5180844" y="3287260"/>
          <a:ext cx="176290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EB8C7-A641-4329-8B04-3C811C081D3E}">
      <dsp:nvSpPr>
        <dsp:cNvPr id="0" name=""/>
        <dsp:cNvSpPr/>
      </dsp:nvSpPr>
      <dsp:spPr>
        <a:xfrm>
          <a:off x="6028476" y="2829625"/>
          <a:ext cx="1830539" cy="1464431"/>
        </a:xfrm>
        <a:prstGeom prst="roundRect">
          <a:avLst>
            <a:gd name="adj" fmla="val 10000"/>
          </a:avLst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ความคิดเห็นของผู้มีส่วนเกี่ยวข้อง</a:t>
          </a:r>
          <a:endParaRPr lang="th-TH" sz="2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6028476" y="2829625"/>
        <a:ext cx="1830539" cy="146443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CF0739-4697-4DCA-BEB7-E52B69DBC757}">
      <dsp:nvSpPr>
        <dsp:cNvPr id="0" name=""/>
        <dsp:cNvSpPr/>
      </dsp:nvSpPr>
      <dsp:spPr>
        <a:xfrm>
          <a:off x="0" y="0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จัดทำ </a:t>
          </a:r>
          <a:r>
            <a:rPr lang="en-US" sz="2800" b="1" kern="1200" dirty="0" smtClean="0">
              <a:latin typeface="Cordia New" pitchFamily="34" charset="-34"/>
              <a:cs typeface="Cordia New" pitchFamily="34" charset="-34"/>
            </a:rPr>
            <a:t>SWOT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0"/>
        <a:ext cx="2225184" cy="854964"/>
      </dsp:txXfrm>
    </dsp:sp>
    <dsp:sp modelId="{5C4EA37C-D81F-45D8-B96E-7B8625E2C62D}">
      <dsp:nvSpPr>
        <dsp:cNvPr id="0" name=""/>
        <dsp:cNvSpPr/>
      </dsp:nvSpPr>
      <dsp:spPr>
        <a:xfrm>
          <a:off x="265480" y="1010412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กำหนดวิสัยทัศน์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265480" y="1010412"/>
        <a:ext cx="2348712" cy="854963"/>
      </dsp:txXfrm>
    </dsp:sp>
    <dsp:sp modelId="{0EB3A9AB-1503-4B0D-A0A4-AFADB65EB8BB}">
      <dsp:nvSpPr>
        <dsp:cNvPr id="0" name=""/>
        <dsp:cNvSpPr/>
      </dsp:nvSpPr>
      <dsp:spPr>
        <a:xfrm>
          <a:off x="526999" y="2020824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กำหนดเป้าหมาย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526999" y="2020824"/>
        <a:ext cx="2352674" cy="854963"/>
      </dsp:txXfrm>
    </dsp:sp>
    <dsp:sp modelId="{24677956-7BBD-49E9-8BCA-2FBF66B84FB7}">
      <dsp:nvSpPr>
        <dsp:cNvPr id="0" name=""/>
        <dsp:cNvSpPr/>
      </dsp:nvSpPr>
      <dsp:spPr>
        <a:xfrm>
          <a:off x="792479" y="3031235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กำหนดกลยุทธ์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792479" y="3031235"/>
        <a:ext cx="2348712" cy="854964"/>
      </dsp:txXfrm>
    </dsp:sp>
    <dsp:sp modelId="{E7B85C01-D1D2-4CDA-99A7-36BFADA2C87E}">
      <dsp:nvSpPr>
        <dsp:cNvPr id="0" name=""/>
        <dsp:cNvSpPr/>
      </dsp:nvSpPr>
      <dsp:spPr>
        <a:xfrm>
          <a:off x="2614193" y="654824"/>
          <a:ext cx="555726" cy="55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Cordia New" pitchFamily="34" charset="-34"/>
            <a:cs typeface="Cordia New" pitchFamily="34" charset="-34"/>
          </a:endParaRPr>
        </a:p>
      </dsp:txBody>
      <dsp:txXfrm>
        <a:off x="2614193" y="654824"/>
        <a:ext cx="555726" cy="555726"/>
      </dsp:txXfrm>
    </dsp:sp>
    <dsp:sp modelId="{EFD27AE4-C1B8-4394-9B7A-07197F1AA20A}">
      <dsp:nvSpPr>
        <dsp:cNvPr id="0" name=""/>
        <dsp:cNvSpPr/>
      </dsp:nvSpPr>
      <dsp:spPr>
        <a:xfrm>
          <a:off x="2879674" y="1665236"/>
          <a:ext cx="555726" cy="55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Cordia New" pitchFamily="34" charset="-34"/>
            <a:cs typeface="Cordia New" pitchFamily="34" charset="-34"/>
          </a:endParaRPr>
        </a:p>
      </dsp:txBody>
      <dsp:txXfrm>
        <a:off x="2879674" y="1665236"/>
        <a:ext cx="555726" cy="555726"/>
      </dsp:txXfrm>
    </dsp:sp>
    <dsp:sp modelId="{241B9060-D186-4B04-B528-36DC6296BCA2}">
      <dsp:nvSpPr>
        <dsp:cNvPr id="0" name=""/>
        <dsp:cNvSpPr/>
      </dsp:nvSpPr>
      <dsp:spPr>
        <a:xfrm>
          <a:off x="3141192" y="2675648"/>
          <a:ext cx="555726" cy="55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Cordia New" pitchFamily="34" charset="-34"/>
            <a:cs typeface="Cordia New" pitchFamily="34" charset="-34"/>
          </a:endParaRPr>
        </a:p>
      </dsp:txBody>
      <dsp:txXfrm>
        <a:off x="3141192" y="2675648"/>
        <a:ext cx="555726" cy="55572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7A5EF-1AF9-4579-9BEB-602E5B0FE2E6}">
      <dsp:nvSpPr>
        <dsp:cNvPr id="0" name=""/>
        <dsp:cNvSpPr/>
      </dsp:nvSpPr>
      <dsp:spPr>
        <a:xfrm rot="16200000">
          <a:off x="76200" y="-76200"/>
          <a:ext cx="1904999" cy="205739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ด้านการเรียนรู้และพัฒนา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 rot="16200000">
        <a:off x="314324" y="-314324"/>
        <a:ext cx="1428750" cy="2057399"/>
      </dsp:txXfrm>
    </dsp:sp>
    <dsp:sp modelId="{05AF4F0B-EF15-434C-9D68-644D387EB8D2}">
      <dsp:nvSpPr>
        <dsp:cNvPr id="0" name=""/>
        <dsp:cNvSpPr/>
      </dsp:nvSpPr>
      <dsp:spPr>
        <a:xfrm>
          <a:off x="2057399" y="0"/>
          <a:ext cx="2057399" cy="1904999"/>
        </a:xfrm>
        <a:prstGeom prst="round1Rect">
          <a:avLst/>
        </a:prstGeom>
        <a:solidFill>
          <a:schemeClr val="accent5">
            <a:hueOff val="-3084053"/>
            <a:satOff val="18377"/>
            <a:lumOff val="-103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ด้านงบประมาณ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2057399" y="0"/>
        <a:ext cx="2057399" cy="1428750"/>
      </dsp:txXfrm>
    </dsp:sp>
    <dsp:sp modelId="{D8591CA8-D113-4590-8990-F4DBD29C2FC8}">
      <dsp:nvSpPr>
        <dsp:cNvPr id="0" name=""/>
        <dsp:cNvSpPr/>
      </dsp:nvSpPr>
      <dsp:spPr>
        <a:xfrm rot="10800000">
          <a:off x="0" y="1904999"/>
          <a:ext cx="2057399" cy="1904999"/>
        </a:xfrm>
        <a:prstGeom prst="round1Rect">
          <a:avLst/>
        </a:prstGeom>
        <a:solidFill>
          <a:schemeClr val="accent5">
            <a:hueOff val="-6168107"/>
            <a:satOff val="36755"/>
            <a:lumOff val="-20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ด้านความพึงใจของผู้มีส่วนเกี่ยวข้อง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 rot="10800000">
        <a:off x="0" y="2381249"/>
        <a:ext cx="2057399" cy="1428750"/>
      </dsp:txXfrm>
    </dsp:sp>
    <dsp:sp modelId="{331555BD-46B9-4802-B893-3E2BEF8373C4}">
      <dsp:nvSpPr>
        <dsp:cNvPr id="0" name=""/>
        <dsp:cNvSpPr/>
      </dsp:nvSpPr>
      <dsp:spPr>
        <a:xfrm rot="5400000">
          <a:off x="2133599" y="1828799"/>
          <a:ext cx="1904999" cy="2057399"/>
        </a:xfrm>
        <a:prstGeom prst="round1Rect">
          <a:avLst/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ด้านกระบวนการภายใน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 rot="5400000">
        <a:off x="2371724" y="2066924"/>
        <a:ext cx="1428750" cy="2057399"/>
      </dsp:txXfrm>
    </dsp:sp>
    <dsp:sp modelId="{70C7DACD-14DB-483E-9742-639D28492005}">
      <dsp:nvSpPr>
        <dsp:cNvPr id="0" name=""/>
        <dsp:cNvSpPr/>
      </dsp:nvSpPr>
      <dsp:spPr>
        <a:xfrm>
          <a:off x="1440179" y="1428750"/>
          <a:ext cx="1234440" cy="952499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rdia New" pitchFamily="34" charset="-34"/>
              <a:cs typeface="Cordia New" pitchFamily="34" charset="-34"/>
            </a:rPr>
            <a:t>Balanced Scorecard </a:t>
          </a: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(</a:t>
          </a:r>
          <a:r>
            <a:rPr lang="en-US" sz="2400" b="1" kern="1200" dirty="0" smtClean="0">
              <a:latin typeface="Cordia New" pitchFamily="34" charset="-34"/>
              <a:cs typeface="Cordia New" pitchFamily="34" charset="-34"/>
            </a:rPr>
            <a:t>BSC</a:t>
          </a: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)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1440179" y="1428750"/>
        <a:ext cx="1234440" cy="9524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C80C6E-48E3-49A9-A545-D8B622A3C948}">
      <dsp:nvSpPr>
        <dsp:cNvPr id="0" name=""/>
        <dsp:cNvSpPr/>
      </dsp:nvSpPr>
      <dsp:spPr>
        <a:xfrm>
          <a:off x="0" y="2678"/>
          <a:ext cx="685800" cy="996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2547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2678"/>
        <a:ext cx="685800" cy="996553"/>
      </dsp:txXfrm>
    </dsp:sp>
    <dsp:sp modelId="{D246B840-0214-4381-B852-04ED861C8620}">
      <dsp:nvSpPr>
        <dsp:cNvPr id="0" name=""/>
        <dsp:cNvSpPr/>
      </dsp:nvSpPr>
      <dsp:spPr>
        <a:xfrm rot="5400000">
          <a:off x="156046" y="1024145"/>
          <a:ext cx="373707" cy="448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latin typeface="Cordia New" pitchFamily="34" charset="-34"/>
            <a:cs typeface="Cordia New" pitchFamily="34" charset="-34"/>
          </a:endParaRPr>
        </a:p>
      </dsp:txBody>
      <dsp:txXfrm rot="5400000">
        <a:off x="156046" y="1024145"/>
        <a:ext cx="373707" cy="448448"/>
      </dsp:txXfrm>
    </dsp:sp>
    <dsp:sp modelId="{C0885A08-EE85-4834-9A91-71352633884B}">
      <dsp:nvSpPr>
        <dsp:cNvPr id="0" name=""/>
        <dsp:cNvSpPr/>
      </dsp:nvSpPr>
      <dsp:spPr>
        <a:xfrm>
          <a:off x="0" y="1497508"/>
          <a:ext cx="685800" cy="996553"/>
        </a:xfrm>
        <a:prstGeom prst="roundRect">
          <a:avLst>
            <a:gd name="adj" fmla="val 10000"/>
          </a:avLst>
        </a:prstGeom>
        <a:solidFill>
          <a:schemeClr val="accent5">
            <a:hueOff val="-3084053"/>
            <a:satOff val="18377"/>
            <a:lumOff val="-103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2554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1497508"/>
        <a:ext cx="685800" cy="996553"/>
      </dsp:txXfrm>
    </dsp:sp>
    <dsp:sp modelId="{D7071E44-346C-48D3-A768-5116B5E0E1CA}">
      <dsp:nvSpPr>
        <dsp:cNvPr id="0" name=""/>
        <dsp:cNvSpPr/>
      </dsp:nvSpPr>
      <dsp:spPr>
        <a:xfrm rot="5400000">
          <a:off x="156046" y="2518975"/>
          <a:ext cx="373707" cy="448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626080"/>
            <a:satOff val="27566"/>
            <a:lumOff val="-154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latin typeface="Cordia New" pitchFamily="34" charset="-34"/>
            <a:cs typeface="Cordia New" pitchFamily="34" charset="-34"/>
          </a:endParaRPr>
        </a:p>
      </dsp:txBody>
      <dsp:txXfrm rot="5400000">
        <a:off x="156046" y="2518975"/>
        <a:ext cx="373707" cy="448448"/>
      </dsp:txXfrm>
    </dsp:sp>
    <dsp:sp modelId="{2F816008-DFF5-4B14-8E92-B42194D7F32C}">
      <dsp:nvSpPr>
        <dsp:cNvPr id="0" name=""/>
        <dsp:cNvSpPr/>
      </dsp:nvSpPr>
      <dsp:spPr>
        <a:xfrm>
          <a:off x="0" y="2992338"/>
          <a:ext cx="685800" cy="996553"/>
        </a:xfrm>
        <a:prstGeom prst="roundRect">
          <a:avLst>
            <a:gd name="adj" fmla="val 10000"/>
          </a:avLst>
        </a:prstGeom>
        <a:solidFill>
          <a:schemeClr val="accent5">
            <a:hueOff val="-6168107"/>
            <a:satOff val="36755"/>
            <a:lumOff val="-20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2555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2992338"/>
        <a:ext cx="685800" cy="996553"/>
      </dsp:txXfrm>
    </dsp:sp>
    <dsp:sp modelId="{F3417F51-613C-42C2-83CE-AB0450F5E2B8}">
      <dsp:nvSpPr>
        <dsp:cNvPr id="0" name=""/>
        <dsp:cNvSpPr/>
      </dsp:nvSpPr>
      <dsp:spPr>
        <a:xfrm rot="5400000">
          <a:off x="156046" y="4013805"/>
          <a:ext cx="373707" cy="448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latin typeface="Cordia New" pitchFamily="34" charset="-34"/>
            <a:cs typeface="Cordia New" pitchFamily="34" charset="-34"/>
          </a:endParaRPr>
        </a:p>
      </dsp:txBody>
      <dsp:txXfrm rot="5400000">
        <a:off x="156046" y="4013805"/>
        <a:ext cx="373707" cy="448448"/>
      </dsp:txXfrm>
    </dsp:sp>
    <dsp:sp modelId="{A8444875-859B-406E-91DE-69A506A5A322}">
      <dsp:nvSpPr>
        <dsp:cNvPr id="0" name=""/>
        <dsp:cNvSpPr/>
      </dsp:nvSpPr>
      <dsp:spPr>
        <a:xfrm>
          <a:off x="0" y="4487167"/>
          <a:ext cx="685800" cy="996553"/>
        </a:xfrm>
        <a:prstGeom prst="roundRect">
          <a:avLst>
            <a:gd name="adj" fmla="val 10000"/>
          </a:avLst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2556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4487167"/>
        <a:ext cx="685800" cy="9965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071E4-67C1-4060-BB41-3A0DA1435C15}">
      <dsp:nvSpPr>
        <dsp:cNvPr id="0" name=""/>
        <dsp:cNvSpPr/>
      </dsp:nvSpPr>
      <dsp:spPr>
        <a:xfrm>
          <a:off x="1542" y="124917"/>
          <a:ext cx="3578314" cy="6370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เงินลงทุนพัฒนาสร้างเครื่องจักรต้นแบบ  560.512 ล้านบาท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542" y="124917"/>
        <a:ext cx="3578314" cy="637083"/>
      </dsp:txXfrm>
    </dsp:sp>
    <dsp:sp modelId="{4DF89E40-0149-48F2-A90D-4F0DA8EFA596}">
      <dsp:nvSpPr>
        <dsp:cNvPr id="0" name=""/>
        <dsp:cNvSpPr/>
      </dsp:nvSpPr>
      <dsp:spPr>
        <a:xfrm>
          <a:off x="359374" y="762001"/>
          <a:ext cx="357831" cy="262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026"/>
              </a:lnTo>
              <a:lnTo>
                <a:pt x="357831" y="2620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928CD-1087-4EDA-BA1B-C2DA5ED23102}">
      <dsp:nvSpPr>
        <dsp:cNvPr id="0" name=""/>
        <dsp:cNvSpPr/>
      </dsp:nvSpPr>
      <dsp:spPr>
        <a:xfrm>
          <a:off x="717205" y="828855"/>
          <a:ext cx="2862651" cy="39034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spc="0" baseline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รัฐบาลสนับสนุน 204.592 ล้านบาท</a:t>
          </a:r>
          <a:endParaRPr lang="th-TH" sz="1900" kern="1200" spc="0" baseline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717205" y="828855"/>
        <a:ext cx="2862651" cy="390345"/>
      </dsp:txXfrm>
    </dsp:sp>
    <dsp:sp modelId="{1813CD1C-8470-4D4D-BEDF-60B2C0DCFC0E}">
      <dsp:nvSpPr>
        <dsp:cNvPr id="0" name=""/>
        <dsp:cNvSpPr/>
      </dsp:nvSpPr>
      <dsp:spPr>
        <a:xfrm>
          <a:off x="359374" y="762001"/>
          <a:ext cx="357831" cy="719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225"/>
              </a:lnTo>
              <a:lnTo>
                <a:pt x="357831" y="71922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E2F6-722D-48B2-8C3E-C7F4C7D240F2}">
      <dsp:nvSpPr>
        <dsp:cNvPr id="0" name=""/>
        <dsp:cNvSpPr/>
      </dsp:nvSpPr>
      <dsp:spPr>
        <a:xfrm>
          <a:off x="717205" y="1286054"/>
          <a:ext cx="2862651" cy="39034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เอกชนลงทุนร่วม 355.92 ล้านบาท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717205" y="1286054"/>
        <a:ext cx="2862651" cy="3903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071E4-67C1-4060-BB41-3A0DA1435C15}">
      <dsp:nvSpPr>
        <dsp:cNvPr id="0" name=""/>
        <dsp:cNvSpPr/>
      </dsp:nvSpPr>
      <dsp:spPr>
        <a:xfrm>
          <a:off x="1046" y="304800"/>
          <a:ext cx="3298104" cy="4092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สิ่งที่ควรดำเนินการต่อ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046" y="304800"/>
        <a:ext cx="3298104" cy="409258"/>
      </dsp:txXfrm>
    </dsp:sp>
    <dsp:sp modelId="{4DF89E40-0149-48F2-A90D-4F0DA8EFA596}">
      <dsp:nvSpPr>
        <dsp:cNvPr id="0" name=""/>
        <dsp:cNvSpPr/>
      </dsp:nvSpPr>
      <dsp:spPr>
        <a:xfrm>
          <a:off x="330856" y="714059"/>
          <a:ext cx="329810" cy="433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302"/>
              </a:lnTo>
              <a:lnTo>
                <a:pt x="329810" y="4333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928CD-1087-4EDA-BA1B-C2DA5ED23102}">
      <dsp:nvSpPr>
        <dsp:cNvPr id="0" name=""/>
        <dsp:cNvSpPr/>
      </dsp:nvSpPr>
      <dsp:spPr>
        <a:xfrm>
          <a:off x="660667" y="762000"/>
          <a:ext cx="2843486" cy="77072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กำหนดยุทธศาสตร์การพัฒนาเทคโนโลยีที่มีชัดเจนและสอดคล้องกับยุทธศาสตร์ของประเทศ 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660667" y="762000"/>
        <a:ext cx="2843486" cy="770723"/>
      </dsp:txXfrm>
    </dsp:sp>
    <dsp:sp modelId="{1813CD1C-8470-4D4D-BEDF-60B2C0DCFC0E}">
      <dsp:nvSpPr>
        <dsp:cNvPr id="0" name=""/>
        <dsp:cNvSpPr/>
      </dsp:nvSpPr>
      <dsp:spPr>
        <a:xfrm>
          <a:off x="330856" y="714059"/>
          <a:ext cx="329810" cy="1262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779"/>
              </a:lnTo>
              <a:lnTo>
                <a:pt x="329810" y="12627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E2F6-722D-48B2-8C3E-C7F4C7D240F2}">
      <dsp:nvSpPr>
        <dsp:cNvPr id="0" name=""/>
        <dsp:cNvSpPr/>
      </dsp:nvSpPr>
      <dsp:spPr>
        <a:xfrm>
          <a:off x="660667" y="1591476"/>
          <a:ext cx="2843486" cy="77072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สำรวจความต้องการเทคโนโลยีของเอกชน และศักยภาพความเชี่ยวชาญของหน่วยงานรัฐ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660667" y="1591476"/>
        <a:ext cx="2843486" cy="7707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071E4-67C1-4060-BB41-3A0DA1435C15}">
      <dsp:nvSpPr>
        <dsp:cNvPr id="0" name=""/>
        <dsp:cNvSpPr/>
      </dsp:nvSpPr>
      <dsp:spPr>
        <a:xfrm>
          <a:off x="1542" y="222328"/>
          <a:ext cx="3578314" cy="5396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เป็นโครงการที่คุ้มค่าทางเศรษฐกิจและสังคม      ที่ควรการดำเนินการต่อ เนื่องจาก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542" y="222328"/>
        <a:ext cx="3578314" cy="539673"/>
      </dsp:txXfrm>
    </dsp:sp>
    <dsp:sp modelId="{4DF89E40-0149-48F2-A90D-4F0DA8EFA596}">
      <dsp:nvSpPr>
        <dsp:cNvPr id="0" name=""/>
        <dsp:cNvSpPr/>
      </dsp:nvSpPr>
      <dsp:spPr>
        <a:xfrm>
          <a:off x="359374" y="762001"/>
          <a:ext cx="357831" cy="393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10"/>
              </a:lnTo>
              <a:lnTo>
                <a:pt x="357831" y="3932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928CD-1087-4EDA-BA1B-C2DA5ED23102}">
      <dsp:nvSpPr>
        <dsp:cNvPr id="0" name=""/>
        <dsp:cNvSpPr/>
      </dsp:nvSpPr>
      <dsp:spPr>
        <a:xfrm>
          <a:off x="717205" y="862621"/>
          <a:ext cx="2862651" cy="5851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spc="-100" baseline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ส่งเสริมเอกชนให้สนใจการวิจัยและพัฒนาและผลิตเครื่องมือเครื่องจักรได้เอง</a:t>
          </a:r>
          <a:endParaRPr lang="th-TH" sz="1900" kern="1200" spc="-100" baseline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717205" y="862621"/>
        <a:ext cx="2862651" cy="585180"/>
      </dsp:txXfrm>
    </dsp:sp>
    <dsp:sp modelId="{1813CD1C-8470-4D4D-BEDF-60B2C0DCFC0E}">
      <dsp:nvSpPr>
        <dsp:cNvPr id="0" name=""/>
        <dsp:cNvSpPr/>
      </dsp:nvSpPr>
      <dsp:spPr>
        <a:xfrm>
          <a:off x="359374" y="762001"/>
          <a:ext cx="357831" cy="94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825"/>
              </a:lnTo>
              <a:lnTo>
                <a:pt x="357831" y="94782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E2F6-722D-48B2-8C3E-C7F4C7D240F2}">
      <dsp:nvSpPr>
        <dsp:cNvPr id="0" name=""/>
        <dsp:cNvSpPr/>
      </dsp:nvSpPr>
      <dsp:spPr>
        <a:xfrm>
          <a:off x="717205" y="1514654"/>
          <a:ext cx="2862651" cy="39034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เอกชนมีโอกาสเข้าถึงแหล่งเงินทุน</a:t>
          </a:r>
          <a:endParaRPr lang="th-TH" sz="190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717205" y="1514654"/>
        <a:ext cx="2862651" cy="3903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46456F-3F24-4E94-8A71-D1E9D6FC46C0}">
      <dsp:nvSpPr>
        <dsp:cNvPr id="0" name=""/>
        <dsp:cNvSpPr/>
      </dsp:nvSpPr>
      <dsp:spPr>
        <a:xfrm>
          <a:off x="1437" y="711460"/>
          <a:ext cx="1315008" cy="13150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สภาพ แวดล้อมภายใน</a:t>
          </a:r>
          <a:endParaRPr lang="th-TH" sz="2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437" y="711460"/>
        <a:ext cx="1315008" cy="1315008"/>
      </dsp:txXfrm>
    </dsp:sp>
    <dsp:sp modelId="{1BAB7F1D-C26F-45AA-8AEA-AB2CF5D2DD48}">
      <dsp:nvSpPr>
        <dsp:cNvPr id="0" name=""/>
        <dsp:cNvSpPr/>
      </dsp:nvSpPr>
      <dsp:spPr>
        <a:xfrm>
          <a:off x="277589" y="2133247"/>
          <a:ext cx="762704" cy="76270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277589" y="2133247"/>
        <a:ext cx="762704" cy="762704"/>
      </dsp:txXfrm>
    </dsp:sp>
    <dsp:sp modelId="{FF583F69-A632-4FB8-8C65-2188DCBB6902}">
      <dsp:nvSpPr>
        <dsp:cNvPr id="0" name=""/>
        <dsp:cNvSpPr/>
      </dsp:nvSpPr>
      <dsp:spPr>
        <a:xfrm>
          <a:off x="1437" y="3002731"/>
          <a:ext cx="1315008" cy="1315008"/>
        </a:xfrm>
        <a:prstGeom prst="ellipse">
          <a:avLst/>
        </a:prstGeom>
        <a:solidFill>
          <a:schemeClr val="accent5">
            <a:hueOff val="-4626080"/>
            <a:satOff val="27566"/>
            <a:lumOff val="-15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สภาพ แวดล้อมภายนอก</a:t>
          </a:r>
          <a:endParaRPr lang="th-TH" sz="2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437" y="3002731"/>
        <a:ext cx="1315008" cy="1315008"/>
      </dsp:txXfrm>
    </dsp:sp>
    <dsp:sp modelId="{384DAB71-C28A-47CE-B8A4-645E8215711F}">
      <dsp:nvSpPr>
        <dsp:cNvPr id="0" name=""/>
        <dsp:cNvSpPr/>
      </dsp:nvSpPr>
      <dsp:spPr>
        <a:xfrm>
          <a:off x="1294979" y="2294629"/>
          <a:ext cx="362488" cy="489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294979" y="2294629"/>
        <a:ext cx="362488" cy="489183"/>
      </dsp:txXfrm>
    </dsp:sp>
    <dsp:sp modelId="{B44BD2CA-40AA-4EDF-BDF6-A20703FD95C0}">
      <dsp:nvSpPr>
        <dsp:cNvPr id="0" name=""/>
        <dsp:cNvSpPr/>
      </dsp:nvSpPr>
      <dsp:spPr>
        <a:xfrm>
          <a:off x="1833111" y="1622682"/>
          <a:ext cx="1779311" cy="1783834"/>
        </a:xfrm>
        <a:prstGeom prst="ellipse">
          <a:avLst/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SWOT</a:t>
          </a:r>
          <a:endParaRPr lang="th-TH" sz="28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833111" y="1622682"/>
        <a:ext cx="1779311" cy="178383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CF0739-4697-4DCA-BEB7-E52B69DBC757}">
      <dsp:nvSpPr>
        <dsp:cNvPr id="0" name=""/>
        <dsp:cNvSpPr/>
      </dsp:nvSpPr>
      <dsp:spPr>
        <a:xfrm>
          <a:off x="0" y="0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จัดทำ </a:t>
          </a:r>
          <a:r>
            <a:rPr lang="en-US" sz="2800" b="1" kern="1200" dirty="0" smtClean="0">
              <a:latin typeface="Cordia New" pitchFamily="34" charset="-34"/>
              <a:cs typeface="Cordia New" pitchFamily="34" charset="-34"/>
            </a:rPr>
            <a:t>SWOT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0" y="0"/>
        <a:ext cx="2225184" cy="854964"/>
      </dsp:txXfrm>
    </dsp:sp>
    <dsp:sp modelId="{5C4EA37C-D81F-45D8-B96E-7B8625E2C62D}">
      <dsp:nvSpPr>
        <dsp:cNvPr id="0" name=""/>
        <dsp:cNvSpPr/>
      </dsp:nvSpPr>
      <dsp:spPr>
        <a:xfrm>
          <a:off x="265480" y="1010412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กำหนดวิสัยทัศน์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265480" y="1010412"/>
        <a:ext cx="2348712" cy="854964"/>
      </dsp:txXfrm>
    </dsp:sp>
    <dsp:sp modelId="{0EB3A9AB-1503-4B0D-A0A4-AFADB65EB8BB}">
      <dsp:nvSpPr>
        <dsp:cNvPr id="0" name=""/>
        <dsp:cNvSpPr/>
      </dsp:nvSpPr>
      <dsp:spPr>
        <a:xfrm>
          <a:off x="526999" y="2020824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กำหนดเป้าหมาย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526999" y="2020824"/>
        <a:ext cx="2352674" cy="854963"/>
      </dsp:txXfrm>
    </dsp:sp>
    <dsp:sp modelId="{24677956-7BBD-49E9-8BCA-2FBF66B84FB7}">
      <dsp:nvSpPr>
        <dsp:cNvPr id="0" name=""/>
        <dsp:cNvSpPr/>
      </dsp:nvSpPr>
      <dsp:spPr>
        <a:xfrm>
          <a:off x="792479" y="3031235"/>
          <a:ext cx="3169920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Cordia New" pitchFamily="34" charset="-34"/>
              <a:cs typeface="Cordia New" pitchFamily="34" charset="-34"/>
            </a:rPr>
            <a:t>กำหนดกลยุทธ์</a:t>
          </a:r>
          <a:endParaRPr lang="th-TH" sz="28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792479" y="3031235"/>
        <a:ext cx="2348712" cy="854964"/>
      </dsp:txXfrm>
    </dsp:sp>
    <dsp:sp modelId="{E7B85C01-D1D2-4CDA-99A7-36BFADA2C87E}">
      <dsp:nvSpPr>
        <dsp:cNvPr id="0" name=""/>
        <dsp:cNvSpPr/>
      </dsp:nvSpPr>
      <dsp:spPr>
        <a:xfrm>
          <a:off x="2614193" y="654824"/>
          <a:ext cx="555726" cy="55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Cordia New" pitchFamily="34" charset="-34"/>
            <a:cs typeface="Cordia New" pitchFamily="34" charset="-34"/>
          </a:endParaRPr>
        </a:p>
      </dsp:txBody>
      <dsp:txXfrm>
        <a:off x="2614193" y="654824"/>
        <a:ext cx="555726" cy="555726"/>
      </dsp:txXfrm>
    </dsp:sp>
    <dsp:sp modelId="{EFD27AE4-C1B8-4394-9B7A-07197F1AA20A}">
      <dsp:nvSpPr>
        <dsp:cNvPr id="0" name=""/>
        <dsp:cNvSpPr/>
      </dsp:nvSpPr>
      <dsp:spPr>
        <a:xfrm>
          <a:off x="2879674" y="1665236"/>
          <a:ext cx="555726" cy="55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Cordia New" pitchFamily="34" charset="-34"/>
            <a:cs typeface="Cordia New" pitchFamily="34" charset="-34"/>
          </a:endParaRPr>
        </a:p>
      </dsp:txBody>
      <dsp:txXfrm>
        <a:off x="2879674" y="1665236"/>
        <a:ext cx="555726" cy="555726"/>
      </dsp:txXfrm>
    </dsp:sp>
    <dsp:sp modelId="{241B9060-D186-4B04-B528-36DC6296BCA2}">
      <dsp:nvSpPr>
        <dsp:cNvPr id="0" name=""/>
        <dsp:cNvSpPr/>
      </dsp:nvSpPr>
      <dsp:spPr>
        <a:xfrm>
          <a:off x="3141192" y="2675648"/>
          <a:ext cx="555726" cy="55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Cordia New" pitchFamily="34" charset="-34"/>
            <a:cs typeface="Cordia New" pitchFamily="34" charset="-34"/>
          </a:endParaRPr>
        </a:p>
      </dsp:txBody>
      <dsp:txXfrm>
        <a:off x="3141192" y="2675648"/>
        <a:ext cx="555726" cy="5557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7A5EF-1AF9-4579-9BEB-602E5B0FE2E6}">
      <dsp:nvSpPr>
        <dsp:cNvPr id="0" name=""/>
        <dsp:cNvSpPr/>
      </dsp:nvSpPr>
      <dsp:spPr>
        <a:xfrm rot="16200000">
          <a:off x="76200" y="-76200"/>
          <a:ext cx="1905000" cy="2057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ด้านการเรียนรู้และพัฒนา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 rot="16200000">
        <a:off x="314324" y="-314324"/>
        <a:ext cx="1428750" cy="2057400"/>
      </dsp:txXfrm>
    </dsp:sp>
    <dsp:sp modelId="{05AF4F0B-EF15-434C-9D68-644D387EB8D2}">
      <dsp:nvSpPr>
        <dsp:cNvPr id="0" name=""/>
        <dsp:cNvSpPr/>
      </dsp:nvSpPr>
      <dsp:spPr>
        <a:xfrm>
          <a:off x="2057400" y="0"/>
          <a:ext cx="2057400" cy="1905000"/>
        </a:xfrm>
        <a:prstGeom prst="round1Rect">
          <a:avLst/>
        </a:prstGeom>
        <a:solidFill>
          <a:schemeClr val="accent5">
            <a:hueOff val="-3084053"/>
            <a:satOff val="18377"/>
            <a:lumOff val="-103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ด้านงบประมาณ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2057400" y="0"/>
        <a:ext cx="2057400" cy="1428750"/>
      </dsp:txXfrm>
    </dsp:sp>
    <dsp:sp modelId="{D8591CA8-D113-4590-8990-F4DBD29C2FC8}">
      <dsp:nvSpPr>
        <dsp:cNvPr id="0" name=""/>
        <dsp:cNvSpPr/>
      </dsp:nvSpPr>
      <dsp:spPr>
        <a:xfrm rot="10800000">
          <a:off x="0" y="1905000"/>
          <a:ext cx="2057400" cy="1905000"/>
        </a:xfrm>
        <a:prstGeom prst="round1Rect">
          <a:avLst/>
        </a:prstGeom>
        <a:solidFill>
          <a:schemeClr val="accent5">
            <a:hueOff val="-6168107"/>
            <a:satOff val="36755"/>
            <a:lumOff val="-20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ด้านความพึงใจของผู้มีส่วนเกี่ยวข้อง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 rot="10800000">
        <a:off x="0" y="2381249"/>
        <a:ext cx="2057400" cy="1428750"/>
      </dsp:txXfrm>
    </dsp:sp>
    <dsp:sp modelId="{331555BD-46B9-4802-B893-3E2BEF8373C4}">
      <dsp:nvSpPr>
        <dsp:cNvPr id="0" name=""/>
        <dsp:cNvSpPr/>
      </dsp:nvSpPr>
      <dsp:spPr>
        <a:xfrm rot="5400000">
          <a:off x="2133600" y="1828800"/>
          <a:ext cx="1905000" cy="2057400"/>
        </a:xfrm>
        <a:prstGeom prst="round1Rect">
          <a:avLst/>
        </a:prstGeom>
        <a:solidFill>
          <a:schemeClr val="accent5">
            <a:hueOff val="-9252160"/>
            <a:satOff val="55132"/>
            <a:lumOff val="-30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ด้านกระบวนการภายใน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 rot="5400000">
        <a:off x="2371724" y="2066924"/>
        <a:ext cx="1428750" cy="2057400"/>
      </dsp:txXfrm>
    </dsp:sp>
    <dsp:sp modelId="{70C7DACD-14DB-483E-9742-639D28492005}">
      <dsp:nvSpPr>
        <dsp:cNvPr id="0" name=""/>
        <dsp:cNvSpPr/>
      </dsp:nvSpPr>
      <dsp:spPr>
        <a:xfrm>
          <a:off x="1440179" y="1428750"/>
          <a:ext cx="1234440" cy="9525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rdia New" pitchFamily="34" charset="-34"/>
              <a:cs typeface="Cordia New" pitchFamily="34" charset="-34"/>
            </a:rPr>
            <a:t>Balanced Scorecard </a:t>
          </a: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(</a:t>
          </a:r>
          <a:r>
            <a:rPr lang="en-US" sz="2400" b="1" kern="1200" dirty="0" smtClean="0">
              <a:latin typeface="Cordia New" pitchFamily="34" charset="-34"/>
              <a:cs typeface="Cordia New" pitchFamily="34" charset="-34"/>
            </a:rPr>
            <a:t>BSC</a:t>
          </a: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)</a:t>
          </a:r>
          <a:endParaRPr lang="th-TH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1440179" y="1428750"/>
        <a:ext cx="1234440" cy="9525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08273-EE69-4EAF-BE39-B9D0EF6C319F}">
      <dsp:nvSpPr>
        <dsp:cNvPr id="0" name=""/>
        <dsp:cNvSpPr/>
      </dsp:nvSpPr>
      <dsp:spPr>
        <a:xfrm>
          <a:off x="3947234" y="1916809"/>
          <a:ext cx="1843221" cy="877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90"/>
              </a:lnTo>
              <a:lnTo>
                <a:pt x="1843221" y="597790"/>
              </a:lnTo>
              <a:lnTo>
                <a:pt x="1843221" y="877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77AB0-F03B-49B2-9826-744C05130654}">
      <dsp:nvSpPr>
        <dsp:cNvPr id="0" name=""/>
        <dsp:cNvSpPr/>
      </dsp:nvSpPr>
      <dsp:spPr>
        <a:xfrm>
          <a:off x="2104012" y="1916809"/>
          <a:ext cx="1843221" cy="877205"/>
        </a:xfrm>
        <a:custGeom>
          <a:avLst/>
          <a:gdLst/>
          <a:ahLst/>
          <a:cxnLst/>
          <a:rect l="0" t="0" r="0" b="0"/>
          <a:pathLst>
            <a:path>
              <a:moveTo>
                <a:pt x="1843221" y="0"/>
              </a:moveTo>
              <a:lnTo>
                <a:pt x="1843221" y="597790"/>
              </a:lnTo>
              <a:lnTo>
                <a:pt x="0" y="597790"/>
              </a:lnTo>
              <a:lnTo>
                <a:pt x="0" y="877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EC570-5C51-487F-B29F-05748B6DAC81}">
      <dsp:nvSpPr>
        <dsp:cNvPr id="0" name=""/>
        <dsp:cNvSpPr/>
      </dsp:nvSpPr>
      <dsp:spPr>
        <a:xfrm>
          <a:off x="2439144" y="1535"/>
          <a:ext cx="3016180" cy="191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BD9B6-6DE2-4FF0-9F04-2972067564CE}">
      <dsp:nvSpPr>
        <dsp:cNvPr id="0" name=""/>
        <dsp:cNvSpPr/>
      </dsp:nvSpPr>
      <dsp:spPr>
        <a:xfrm>
          <a:off x="2774275" y="319909"/>
          <a:ext cx="3016180" cy="191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กลุ่มตัวอย่าง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(2 กลุ่มหลัก)</a:t>
          </a:r>
          <a:endParaRPr lang="en-US" sz="2400" b="1" kern="1200" dirty="0">
            <a:latin typeface="Cordia New" pitchFamily="34" charset="-34"/>
            <a:cs typeface="Cordia New" pitchFamily="34" charset="-34"/>
          </a:endParaRPr>
        </a:p>
      </dsp:txBody>
      <dsp:txXfrm>
        <a:off x="2774275" y="319909"/>
        <a:ext cx="3016180" cy="1915274"/>
      </dsp:txXfrm>
    </dsp:sp>
    <dsp:sp modelId="{9B1E312C-C63A-4799-B696-B181EECFDC8E}">
      <dsp:nvSpPr>
        <dsp:cNvPr id="0" name=""/>
        <dsp:cNvSpPr/>
      </dsp:nvSpPr>
      <dsp:spPr>
        <a:xfrm>
          <a:off x="595922" y="2794015"/>
          <a:ext cx="3016180" cy="191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0C931-FAB4-49FD-AD17-23798C2556C9}">
      <dsp:nvSpPr>
        <dsp:cNvPr id="0" name=""/>
        <dsp:cNvSpPr/>
      </dsp:nvSpPr>
      <dsp:spPr>
        <a:xfrm>
          <a:off x="931053" y="3112390"/>
          <a:ext cx="3016180" cy="191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ภาคเอกชน หน่วยงานภาครัฐ ภาควิชาการ จากมหาวิทยาลัยและสถาบันวิจัย/พัฒนาต่างๆ  </a:t>
          </a:r>
          <a:r>
            <a:rPr lang="th-TH" sz="2400" b="1" u="sng" kern="1200" dirty="0" smtClean="0">
              <a:latin typeface="Cordia New" pitchFamily="34" charset="-34"/>
              <a:cs typeface="Cordia New" pitchFamily="34" charset="-34"/>
            </a:rPr>
            <a:t>ที่เคยเข้าร่วมโครงการฯ</a:t>
          </a:r>
          <a:endParaRPr lang="en-US" sz="2400" b="1" u="sng" kern="1200" dirty="0">
            <a:latin typeface="Cordia New" pitchFamily="34" charset="-34"/>
            <a:cs typeface="Cordia New" pitchFamily="34" charset="-34"/>
          </a:endParaRPr>
        </a:p>
      </dsp:txBody>
      <dsp:txXfrm>
        <a:off x="931053" y="3112390"/>
        <a:ext cx="3016180" cy="1915274"/>
      </dsp:txXfrm>
    </dsp:sp>
    <dsp:sp modelId="{6EB56C71-FCB7-46BE-8D41-612304E26922}">
      <dsp:nvSpPr>
        <dsp:cNvPr id="0" name=""/>
        <dsp:cNvSpPr/>
      </dsp:nvSpPr>
      <dsp:spPr>
        <a:xfrm>
          <a:off x="4282365" y="2794015"/>
          <a:ext cx="3016180" cy="191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45B62-4F04-4D09-A162-A4E3A52774BF}">
      <dsp:nvSpPr>
        <dsp:cNvPr id="0" name=""/>
        <dsp:cNvSpPr/>
      </dsp:nvSpPr>
      <dsp:spPr>
        <a:xfrm>
          <a:off x="4617496" y="3112390"/>
          <a:ext cx="3016180" cy="191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Cordia New" pitchFamily="34" charset="-34"/>
              <a:cs typeface="Cordia New" pitchFamily="34" charset="-34"/>
            </a:rPr>
            <a:t>ภาคเอกชน หน่วยงานภาครัฐ ภาควิชาการ จากมหาวิทยาลัยและสถาบันวิจัย/พัฒนาต่างๆ    </a:t>
          </a:r>
          <a:r>
            <a:rPr lang="th-TH" sz="2400" b="1" u="sng" kern="1200" dirty="0" smtClean="0">
              <a:latin typeface="Cordia New" pitchFamily="34" charset="-34"/>
              <a:cs typeface="Cordia New" pitchFamily="34" charset="-34"/>
            </a:rPr>
            <a:t>ที่ไม่เคยเข้าร่วมโครงการฯ แต่มีส่วนเกี่ยวข้อง</a:t>
          </a:r>
          <a:endParaRPr lang="en-US" sz="2400" b="1" u="sng" kern="1200" dirty="0">
            <a:latin typeface="Cordia New" pitchFamily="34" charset="-34"/>
            <a:cs typeface="Cordia New" pitchFamily="34" charset="-34"/>
          </a:endParaRPr>
        </a:p>
      </dsp:txBody>
      <dsp:txXfrm>
        <a:off x="4617496" y="3112390"/>
        <a:ext cx="3016180" cy="1915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0.60354</cdr:x>
      <cdr:y>0.00884</cdr:y>
    </cdr:from>
    <cdr:to>
      <cdr:x>0.99961</cdr:x>
      <cdr:y>0.08616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438415" y="38704"/>
          <a:ext cx="1600197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th-TH" sz="1600" b="0" dirty="0" smtClean="0">
              <a:latin typeface="Cordia New" pitchFamily="34" charset="-34"/>
              <a:cs typeface="Cordia New" pitchFamily="34" charset="-34"/>
            </a:rPr>
            <a:t>หน่วย</a:t>
          </a:r>
          <a:r>
            <a:rPr lang="en-US" sz="1600" b="0" dirty="0" smtClean="0">
              <a:latin typeface="Cordia New" pitchFamily="34" charset="-34"/>
              <a:cs typeface="Cordia New" pitchFamily="34" charset="-34"/>
            </a:rPr>
            <a:t>: </a:t>
          </a:r>
          <a:r>
            <a:rPr lang="th-TH" sz="1600" b="0" dirty="0" smtClean="0">
              <a:latin typeface="Cordia New" pitchFamily="34" charset="-34"/>
              <a:cs typeface="Cordia New" pitchFamily="34" charset="-34"/>
            </a:rPr>
            <a:t>ร้อยละของผู้ตอบ</a:t>
          </a:r>
          <a:endParaRPr lang="th-TH" sz="1600" b="0" dirty="0">
            <a:latin typeface="Cordia New" pitchFamily="34" charset="-34"/>
            <a:cs typeface="Cordia New" pitchFamily="34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2B35FF68-3287-4C15-B4DE-87BEAD91E05C}" type="datetimeFigureOut">
              <a:rPr lang="th-TH" smtClean="0"/>
              <a:pPr/>
              <a:t>13/06/56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36BC4BBD-C8A2-45B6-8783-4EB95EB3364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55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56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D2291-C11E-46E7-A36F-E63D78D74BA6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D2291-C11E-46E7-A36F-E63D78D74BA6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42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45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46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4BBD-C8A2-45B6-8783-4EB95EB33640}" type="slidenum">
              <a:rPr lang="th-TH" smtClean="0"/>
              <a:pPr/>
              <a:t>51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p:oleObj spid="_x0000_s3525" name="Image" r:id="rId3" imgW="6920635" imgH="4139683" progId="">
              <p:embed/>
            </p:oleObj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p:oleObj spid="_x0000_s3526" name="Image" r:id="rId4" imgW="9155556" imgH="3733333" progId="">
              <p:embed/>
            </p:oleObj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p:oleObj spid="_x0000_s3527" name="Image" r:id="rId5" imgW="3250794" imgH="3276190" progId="">
              <p:embed/>
            </p:oleObj>
          </a:graphicData>
        </a:graphic>
      </p:graphicFrame>
      <p:sp>
        <p:nvSpPr>
          <p:cNvPr id="3106" name="AutoShape 34"/>
          <p:cNvSpPr>
            <a:spLocks noChangeArrowheads="1"/>
          </p:cNvSpPr>
          <p:nvPr/>
        </p:nvSpPr>
        <p:spPr bwMode="gray">
          <a:xfrm rot="-378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-378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-378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-378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D431110C-6BDD-4DC0-AECA-5DCC2FCD2C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1" name="Picture 20" descr="utcc copy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91440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4" name="Picture 392" descr="C:\Users\Fujitsu\Pictures\most_doc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6000"/>
            <a:ext cx="2265413" cy="236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5543-735A-4ECA-84D2-978D19ADDE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2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E094-FF87-4FE2-9AF6-22BFECEC4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936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60078F0-D9F0-4406-9153-497C34C1F7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45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BEFA-0AFE-43D8-8513-41D77BE5F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79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8E838-E35C-4101-B55C-60EB10C79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52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82C92-622D-4F3C-A725-8C900BFE6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32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E96F2-182D-4938-B96B-5954E02D1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6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D0749-5127-4F8E-BA6C-FAF2778CB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80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5175A-1B1E-4305-B791-BFF955991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3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363FF-52AF-4709-BD5A-DF5D55C26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99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50539-54B4-4905-AFB0-56992B54C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12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5" name="Picture 31" descr="glab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924800" y="304800"/>
            <a:ext cx="1093788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015CD-BFB6-4BDE-8171-66DDD8FA76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6" name="Picture 392" descr="C:\Users\Fujitsu\Pictures\most_do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581"/>
            <a:ext cx="1244683" cy="12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76200"/>
            <a:ext cx="7467600" cy="3048000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การสัมมนารับฟังความคิดเห็น</a:t>
            </a:r>
            <a:b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เรื่อง ยุทธศาสตร์และแนวทางการสนับสนุนการพัฒนาเทคโนโลยีไทย  เพื่อสนับสนุนอุตสาหกรรมเป้าหมายของประเทศไทย </a:t>
            </a:r>
            <a:b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ปี พ.ศ. 2556 ถึง พ.ศ. 2559 </a:t>
            </a:r>
            <a:b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7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ภายใต้กิจกรรมการพัฒนาเทคโนโลยีไทยเพื่อเพิ่มศักยภาพการแข่งขัน</a:t>
            </a:r>
            <a:endParaRPr lang="en-US" sz="27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www.utcc.ac.th/cebf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28600" y="587758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000" b="1" dirty="0" smtClean="0">
                <a:latin typeface="Cordia New" pitchFamily="34" charset="-34"/>
                <a:cs typeface="Cordia New" pitchFamily="34" charset="-34"/>
              </a:rPr>
              <a:t>วันที่ 8 กุมภาพันธ์ 2556</a:t>
            </a:r>
            <a:endParaRPr lang="th-TH" sz="30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30F14-EEAA-41F4-AF7E-F8C0B65E32B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กลุ่มตัวอย่าง ที่ใช้ในการศึกษา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11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66700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2</a:t>
            </a:r>
            <a:endParaRPr lang="th-TH" sz="66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076271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ทบทวนยุทธศาสตร์การพัฒนาเทคโนโลยีไทยที่ผ่านมา</a:t>
            </a:r>
            <a:endParaRPr lang="en-US" sz="3600" b="1" dirty="0" smtClean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33400"/>
            <a:ext cx="3429000" cy="6324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/>
        </p:nvSpPr>
        <p:spPr>
          <a:xfrm>
            <a:off x="1447800" y="1066800"/>
            <a:ext cx="201892" cy="285752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06" y="1371600"/>
            <a:ext cx="3205194" cy="1144929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หลุดพ้นจากประเทศรายได้ปานกลาง(</a:t>
            </a:r>
            <a:r>
              <a:rPr lang="en-US" sz="1900" b="1" spc="-100" dirty="0" smtClean="0">
                <a:latin typeface="Cordia New" pitchFamily="34" charset="-34"/>
                <a:cs typeface="Cordia New" pitchFamily="34" charset="-34"/>
              </a:rPr>
              <a:t>Growth&amp; Competitiveness</a:t>
            </a: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ลดความเหลื่อมล้ำ (</a:t>
            </a:r>
            <a:r>
              <a:rPr lang="en-US" sz="1900" b="1" spc="-100" dirty="0" smtClean="0">
                <a:latin typeface="Cordia New" pitchFamily="34" charset="-34"/>
                <a:cs typeface="Cordia New" pitchFamily="34" charset="-34"/>
              </a:rPr>
              <a:t>Inclusive Growth</a:t>
            </a: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เป็นมิตรต่อสิ่งแวดล้อม (</a:t>
            </a:r>
            <a:r>
              <a:rPr lang="en-US" sz="1900" b="1" spc="-100" dirty="0" smtClean="0">
                <a:latin typeface="Cordia New" pitchFamily="34" charset="-34"/>
                <a:cs typeface="Cordia New" pitchFamily="34" charset="-34"/>
              </a:rPr>
              <a:t>Green Growth</a:t>
            </a: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1900" b="1" spc="-1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1524000"/>
            <a:ext cx="1752600" cy="5355312"/>
          </a:xfrm>
          <a:prstGeom prst="rect">
            <a:avLst/>
          </a:prstGeom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การสร้างความเป็นธรรมในสังคม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การพัฒนาคนสู่สังคมแห่งการเรียนรู้แง่การการเรียนรู้ตลอดชีวิตอย่างยั่งยืน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ความเข้มแข็งภาคเกษตร ความมั่นคงของอาหารและพลังงาน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การปรับโครงสร้างเศรษฐกิจสู่การเติบโตอย่างมีคุณภาพและยั่งยืน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การสร้างความเชื่อมโยงกับประเทศในภูมิภาคเพื่อความมั่นคงทางเศรษฐกิจและสังคม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การบริหารจัดการทรัพยากรธรรมชาติและสิ่งแวดล้อมอย่างยั่งยืน</a:t>
            </a:r>
            <a:endParaRPr lang="th-TH" sz="1900" b="1" spc="-1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05286" y="1230200"/>
            <a:ext cx="214314" cy="285752"/>
          </a:xfrm>
          <a:prstGeom prst="downArrow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1524000"/>
            <a:ext cx="1981200" cy="5092163"/>
          </a:xfrm>
          <a:prstGeom prst="rect">
            <a:avLst/>
          </a:prstGeom>
          <a:ln w="3810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การพัฒนาความเข้มแข็งของสังคม ชุมชน และท้องถิ่น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การเพิ่มขีดความสามารถ ความยืดหยุ่น และนวัตกรรมในภาคเกษตร ผลิตและบริการ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การเสริมสร้างความมั่นคงด้านพลังงานทรัพยากรธรรมชาติและสิ่งแวดล้อมของประเทศ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การพัฒนาและเพิ่มศักยภาพทุนมนุษย์ของประเทศด้าน </a:t>
            </a:r>
            <a:r>
              <a:rPr lang="th-TH" sz="1900" b="1" spc="-100" dirty="0" err="1" smtClean="0">
                <a:latin typeface="Cordia New" pitchFamily="34" charset="-34"/>
                <a:cs typeface="Cordia New" pitchFamily="34" charset="-34"/>
              </a:rPr>
              <a:t>วทน</a:t>
            </a:r>
            <a:r>
              <a:rPr lang="en-US" sz="1900" b="1" spc="-100" dirty="0" smtClean="0">
                <a:latin typeface="Cordia New" pitchFamily="34" charset="-34"/>
                <a:cs typeface="Cordia New" pitchFamily="34" charset="-34"/>
              </a:rPr>
              <a:t>.</a:t>
            </a:r>
          </a:p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การส่งเสริมและสนับสนุนการพัฒนาโครงสร้างพื้นฐานและปัจจัยเอื้อด้าน </a:t>
            </a:r>
            <a:r>
              <a:rPr lang="th-TH" sz="1900" b="1" spc="-100" dirty="0" err="1" smtClean="0">
                <a:latin typeface="Cordia New" pitchFamily="34" charset="-34"/>
                <a:cs typeface="Cordia New" pitchFamily="34" charset="-34"/>
              </a:rPr>
              <a:t>วทน.</a:t>
            </a: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ของประเทศเพื่อเพิ่มขีดความสามารถในการแข่งขัน</a:t>
            </a:r>
            <a:endParaRPr lang="en-US" sz="1900" b="1" spc="-1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110287" y="1230201"/>
            <a:ext cx="214313" cy="285751"/>
          </a:xfrm>
          <a:prstGeom prst="down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83829" y="533400"/>
            <a:ext cx="3040371" cy="533400"/>
            <a:chOff x="3" y="174478"/>
            <a:chExt cx="2161877" cy="1297126"/>
          </a:xfrm>
        </p:grpSpPr>
        <p:sp>
          <p:nvSpPr>
            <p:cNvPr id="17" name="Rounded Rectangle 16"/>
            <p:cNvSpPr/>
            <p:nvPr/>
          </p:nvSpPr>
          <p:spPr>
            <a:xfrm>
              <a:off x="3" y="174478"/>
              <a:ext cx="2161877" cy="12971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7995" y="212470"/>
              <a:ext cx="2085893" cy="1221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9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ยุทธศาสตร์ประเทศ (</a:t>
              </a:r>
              <a:r>
                <a:rPr lang="en-US" sz="19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Country Strategy</a:t>
              </a:r>
              <a:r>
                <a:rPr lang="th-TH" sz="19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)</a:t>
              </a:r>
              <a:endParaRPr lang="th-TH" sz="1900" b="1" kern="12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3429000" y="533400"/>
            <a:ext cx="1752600" cy="647720"/>
            <a:chOff x="3033861" y="158679"/>
            <a:chExt cx="2161877" cy="1297126"/>
          </a:xfrm>
          <a:solidFill>
            <a:srgbClr val="00CC99"/>
          </a:solidFill>
        </p:grpSpPr>
        <p:sp>
          <p:nvSpPr>
            <p:cNvPr id="26" name="Rounded Rectangle 25"/>
            <p:cNvSpPr/>
            <p:nvPr/>
          </p:nvSpPr>
          <p:spPr>
            <a:xfrm>
              <a:off x="3033861" y="158679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071853" y="196671"/>
              <a:ext cx="2085893" cy="1221142"/>
            </a:xfrm>
            <a:prstGeom prst="rect">
              <a:avLst/>
            </a:prstGeom>
            <a:grpFill/>
            <a:ln>
              <a:solidFill>
                <a:srgbClr val="00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th-TH" sz="19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แผนพัฒนาฯ        ฉบับที่ 11</a:t>
              </a:r>
              <a:endParaRPr lang="th-TH" sz="1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257800" y="533400"/>
            <a:ext cx="1981200" cy="647720"/>
            <a:chOff x="6060489" y="158679"/>
            <a:chExt cx="2161877" cy="1297126"/>
          </a:xfrm>
          <a:solidFill>
            <a:srgbClr val="66FF33"/>
          </a:solidFill>
        </p:grpSpPr>
        <p:sp>
          <p:nvSpPr>
            <p:cNvPr id="29" name="Rounded Rectangle 28"/>
            <p:cNvSpPr/>
            <p:nvPr/>
          </p:nvSpPr>
          <p:spPr>
            <a:xfrm>
              <a:off x="6060489" y="158679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FF3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6098481" y="196671"/>
              <a:ext cx="2085893" cy="1221142"/>
            </a:xfrm>
            <a:prstGeom prst="rect">
              <a:avLst/>
            </a:prstGeom>
            <a:grpFill/>
            <a:ln>
              <a:solidFill>
                <a:srgbClr val="66FF3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900" b="1" kern="1200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แผน </a:t>
              </a:r>
              <a:r>
                <a:rPr lang="th-TH" sz="1900" b="1" kern="1200" dirty="0" err="1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วทน.</a:t>
              </a:r>
              <a:endParaRPr lang="th-TH" sz="1900" b="1" kern="12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23806" y="152400"/>
            <a:ext cx="861539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เป้าหมายสำคัญการพัฒนาประเทศ</a:t>
            </a:r>
            <a:r>
              <a:rPr lang="th-TH" sz="2400" b="1" dirty="0" smtClean="0">
                <a:latin typeface="Cordia New" pitchFamily="34" charset="-34"/>
                <a:ea typeface="+mj-ea"/>
                <a:cs typeface="Cordia New" pitchFamily="34" charset="-34"/>
              </a:rPr>
              <a:t>ตาม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แผนยุทธศาสตร์ที่สำคัญ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15200" y="1524000"/>
            <a:ext cx="1764572" cy="535531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การสร้างศักยภาพและความสามารถเพื่อการพัฒนาทางเศรษฐกิจ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 การสร้างศักยภาพและความสามารถเพื่อการพัฒนานวัตกรรมและบุคลากรทางการวิจัย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00" dirty="0" smtClean="0">
                <a:latin typeface="Cordia New" pitchFamily="34" charset="-34"/>
                <a:cs typeface="Cordia New" pitchFamily="34" charset="-34"/>
              </a:rPr>
              <a:t>การปฏิรูประบบวิจัยของประเทศ เพื่อการบริหารจัดการความรู้ ผลงานวิจัย นวัตกรรม สิ่งประดิษฐ์ ทรัพยากร และภูมิปัญญาของประเทศ สู่การใช้ประโยชน์เชิงพาณิชย์และสาธารณะ ด้วยยุทธวิธีที่เหมาะสมที่เข้าถึงประชาชนและประชาสังคมอย่างแพร่หลาย</a:t>
            </a:r>
            <a:endParaRPr lang="en-US" sz="1900" b="1" spc="-1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939087" y="1219200"/>
            <a:ext cx="214313" cy="28575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32" name="Group 27"/>
          <p:cNvGrpSpPr/>
          <p:nvPr/>
        </p:nvGrpSpPr>
        <p:grpSpPr>
          <a:xfrm>
            <a:off x="7315200" y="533400"/>
            <a:ext cx="1747854" cy="685800"/>
            <a:chOff x="6060489" y="158679"/>
            <a:chExt cx="2161877" cy="137338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6060489" y="158679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6098481" y="310923"/>
              <a:ext cx="2085893" cy="1221141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th-TH" b="1" dirty="0" smtClean="0">
                  <a:solidFill>
                    <a:schemeClr val="tx1"/>
                  </a:solidFill>
                  <a:latin typeface="Cordia New" pitchFamily="34" charset="-34"/>
                  <a:ea typeface="Calibri"/>
                  <a:cs typeface="Cordia New" pitchFamily="34" charset="-34"/>
                </a:rPr>
                <a:t>นโยบายและยุทธศาสตร์การวิจัย (2555-2559)</a:t>
              </a:r>
              <a:endParaRPr lang="en-US" dirty="0" smtClean="0">
                <a:solidFill>
                  <a:schemeClr val="tx1"/>
                </a:solidFill>
                <a:latin typeface="Cordia New" pitchFamily="34" charset="-34"/>
                <a:ea typeface="Times New Roman"/>
                <a:cs typeface="Cordia New" pitchFamily="34" charset="-34"/>
              </a:endParaRPr>
            </a:p>
          </p:txBody>
        </p:sp>
      </p:grpSp>
      <p:sp>
        <p:nvSpPr>
          <p:cNvPr id="50" name="Down Arrow 49"/>
          <p:cNvSpPr/>
          <p:nvPr/>
        </p:nvSpPr>
        <p:spPr>
          <a:xfrm>
            <a:off x="1447800" y="3352800"/>
            <a:ext cx="201892" cy="285752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200" y="3684079"/>
            <a:ext cx="3276600" cy="3250121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นโยบายวิทยาศาสตร์ เทคโนโลยี การวิจัย และนวัตกรรม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เร่งพัฒนาให้ประเทศไทยเป็นสังคมที่อยู่บนพื้นฐานขององค์ความรู้</a:t>
            </a:r>
            <a:r>
              <a:rPr lang="th-TH" sz="1900" spc="-15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เร่งสร้างนักวิทยาศาสตร์ นักวิจัย และครูวิทยาศาสตร์ให้เพียงพอต่อความต้องการของประเทศ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สนับสนุนและส่งเสริมให้เกิดการลงทุนและความร่วมมือระหว่างภาครัฐและเอกชน</a:t>
            </a:r>
            <a:r>
              <a:rPr lang="th-TH" sz="1900" spc="-15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จัดระบบบริหารงานวิจัยให้เกิดประสิทธิภาพสูง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1900" b="1" spc="-150" dirty="0" smtClean="0">
                <a:latin typeface="Cordia New" pitchFamily="34" charset="-34"/>
                <a:cs typeface="Cordia New" pitchFamily="34" charset="-34"/>
              </a:rPr>
              <a:t>ส่งเสริมการใช้ข้อมูลเทคโนโลยีอวกาศและภูมิสารสนเทศ</a:t>
            </a:r>
            <a:endParaRPr lang="th-TH" sz="1900" b="1" spc="-150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88623" y="2818020"/>
            <a:ext cx="3187977" cy="534780"/>
            <a:chOff x="3" y="174478"/>
            <a:chExt cx="2161877" cy="1297126"/>
          </a:xfrm>
        </p:grpSpPr>
        <p:sp>
          <p:nvSpPr>
            <p:cNvPr id="53" name="Rounded Rectangle 52"/>
            <p:cNvSpPr/>
            <p:nvPr/>
          </p:nvSpPr>
          <p:spPr>
            <a:xfrm>
              <a:off x="3" y="174478"/>
              <a:ext cx="2161877" cy="12971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37995" y="212470"/>
              <a:ext cx="2085893" cy="1221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1900" b="1" spc="-100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แผนบริหารราชการแผ่นดิน พ.ศ. </a:t>
              </a:r>
              <a:r>
                <a:rPr lang="en-US" sz="1900" b="1" spc="-100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2555-2558</a:t>
              </a:r>
              <a:endParaRPr lang="th-TH" sz="1900" b="1" kern="1200" spc="-1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56" name="Down Arrow 55"/>
          <p:cNvSpPr/>
          <p:nvPr/>
        </p:nvSpPr>
        <p:spPr>
          <a:xfrm>
            <a:off x="1447800" y="2514600"/>
            <a:ext cx="201892" cy="285752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0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/>
          <p:cNvSpPr/>
          <p:nvPr/>
        </p:nvSpPr>
        <p:spPr>
          <a:xfrm>
            <a:off x="2133600" y="1371600"/>
            <a:ext cx="501585" cy="285752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004" y="1714488"/>
            <a:ext cx="4271995" cy="1762021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ยก</a:t>
            </a:r>
            <a:r>
              <a:rPr lang="th-TH" sz="2000" b="1" dirty="0" err="1" smtClean="0">
                <a:latin typeface="Cordia New" pitchFamily="34" charset="-34"/>
                <a:cs typeface="Cordia New" pitchFamily="34" charset="-34"/>
              </a:rPr>
              <a:t>ระดับคลัสเตอร์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อุตสาหกรรมและขยายเครือข่ายการผลิตสู่ต่างประเทศ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ยกระดับศักยภาพผู้ประกอบการให้เกิดความเข้มแข็งและยั่งยืน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ยกระดับโครงสร้างสนับสนุนอุตสาหกรรมเพื่อการบริหารจัดการอุตสาหกรรมอย่าง</a:t>
            </a:r>
            <a:r>
              <a:rPr lang="th-TH" sz="2000" b="1" dirty="0" err="1" smtClean="0">
                <a:latin typeface="Cordia New" pitchFamily="34" charset="-34"/>
                <a:cs typeface="Cordia New" pitchFamily="34" charset="-34"/>
              </a:rPr>
              <a:t>บูรณา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การ</a:t>
            </a: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5034" y="1714488"/>
            <a:ext cx="4039834" cy="1208023"/>
          </a:xfrm>
          <a:prstGeom prst="rect">
            <a:avLst/>
          </a:prstGeom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สนับสนุนปัจจัยแวดล้อมให้เอื้อต่อการดำเนินธุรกิจวิสาหกิจขนาดกลางและขนาดย่อมไทย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เสริมสร้างขีดความสามารถในการแข่งขันของวิสาหกิจขนาดกลางและขนาดย่อมไทย</a:t>
            </a: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772267" y="1357298"/>
            <a:ext cx="378619" cy="285752"/>
          </a:xfrm>
          <a:prstGeom prst="downArrow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6627" y="4800608"/>
            <a:ext cx="4369999" cy="1200329"/>
          </a:xfrm>
          <a:prstGeom prst="rect">
            <a:avLst/>
          </a:prstGeom>
          <a:ln w="3810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lvl="0" algn="thaiDist" defTabSz="8890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การลงทุนเพื่อพัฒนาทักษะ เทคโนโลยี และนวัตกรรม (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SKILL, TECHNOLOGY &amp; INNOVATION – STI)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lvl="0" algn="thaiDist" defTabSz="889000">
              <a:lnSpc>
                <a:spcPct val="90000"/>
              </a:lnSpc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มาตรการส่งเสริมการวิจัยและพัฒนาระหว่างภาคอุตสาหกรรม 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– 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สถาบันการศึกษา</a:t>
            </a:r>
            <a:endParaRPr lang="en-US" sz="20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348727" y="4443419"/>
            <a:ext cx="394473" cy="285751"/>
          </a:xfrm>
          <a:prstGeom prst="down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12429" y="571480"/>
            <a:ext cx="4259571" cy="714380"/>
            <a:chOff x="3" y="174478"/>
            <a:chExt cx="2161877" cy="1297126"/>
          </a:xfrm>
        </p:grpSpPr>
        <p:sp>
          <p:nvSpPr>
            <p:cNvPr id="17" name="Rounded Rectangle 16"/>
            <p:cNvSpPr/>
            <p:nvPr/>
          </p:nvSpPr>
          <p:spPr>
            <a:xfrm>
              <a:off x="3" y="174478"/>
              <a:ext cx="2161877" cy="12971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7995" y="212470"/>
              <a:ext cx="2085893" cy="1221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2000" b="1" spc="-30" dirty="0" smtClean="0">
                  <a:solidFill>
                    <a:schemeClr val="tx1"/>
                  </a:solidFill>
                  <a:latin typeface="Cordia New" pitchFamily="34" charset="-34"/>
                  <a:ea typeface="Calibri"/>
                  <a:cs typeface="Cordia New" pitchFamily="34" charset="-34"/>
                </a:rPr>
                <a:t>แผนแม่บทการพัฒนาอุตสาหกรรม พ.ศ. 2555-2574</a:t>
              </a:r>
              <a:endParaRPr lang="en-US" sz="2000" dirty="0">
                <a:solidFill>
                  <a:schemeClr val="tx1"/>
                </a:solidFill>
                <a:latin typeface="Cordia New" pitchFamily="34" charset="-34"/>
                <a:ea typeface="Times New Roman"/>
                <a:cs typeface="Cordia New" pitchFamily="34" charset="-34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4876800" y="571480"/>
            <a:ext cx="4038601" cy="714380"/>
            <a:chOff x="3033861" y="158679"/>
            <a:chExt cx="2161877" cy="1297126"/>
          </a:xfrm>
          <a:solidFill>
            <a:srgbClr val="00CC99"/>
          </a:solidFill>
        </p:grpSpPr>
        <p:sp>
          <p:nvSpPr>
            <p:cNvPr id="26" name="Rounded Rectangle 25"/>
            <p:cNvSpPr/>
            <p:nvPr/>
          </p:nvSpPr>
          <p:spPr>
            <a:xfrm>
              <a:off x="3033861" y="158679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071853" y="196671"/>
              <a:ext cx="2085893" cy="1221142"/>
            </a:xfrm>
            <a:prstGeom prst="rect">
              <a:avLst/>
            </a:prstGeom>
            <a:grpFill/>
            <a:ln>
              <a:solidFill>
                <a:srgbClr val="00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Cordia New" pitchFamily="34" charset="-34"/>
                  <a:ea typeface="Calibri"/>
                  <a:cs typeface="Cordia New" pitchFamily="34" charset="-34"/>
                </a:rPr>
                <a:t>แผนส่งเสริมวิสาหกิจขนาดกลางและขนาดย่อม </a:t>
              </a:r>
              <a:endParaRPr lang="en-US" sz="2000" dirty="0" smtClean="0">
                <a:solidFill>
                  <a:schemeClr val="tx1"/>
                </a:solidFill>
                <a:latin typeface="Cordia New" pitchFamily="34" charset="-34"/>
                <a:ea typeface="Times New Roman"/>
                <a:cs typeface="Cordia New" pitchFamily="34" charset="-34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Cordia New" pitchFamily="34" charset="-34"/>
                  <a:ea typeface="Calibri"/>
                  <a:cs typeface="Cordia New" pitchFamily="34" charset="-34"/>
                </a:rPr>
                <a:t>ฉบับที่ 3 (2555-2559)</a:t>
              </a:r>
              <a:endParaRPr lang="en-US" sz="2000" dirty="0" smtClean="0">
                <a:solidFill>
                  <a:schemeClr val="tx1"/>
                </a:solidFill>
                <a:latin typeface="Cordia New" pitchFamily="34" charset="-34"/>
                <a:ea typeface="Times New Roman"/>
                <a:cs typeface="Cordia New" pitchFamily="34" charset="-34"/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288067" y="3657600"/>
            <a:ext cx="4207733" cy="714380"/>
            <a:chOff x="6060489" y="158679"/>
            <a:chExt cx="2161877" cy="1297126"/>
          </a:xfrm>
          <a:solidFill>
            <a:srgbClr val="66FF33"/>
          </a:solidFill>
        </p:grpSpPr>
        <p:sp>
          <p:nvSpPr>
            <p:cNvPr id="29" name="Rounded Rectangle 28"/>
            <p:cNvSpPr/>
            <p:nvPr/>
          </p:nvSpPr>
          <p:spPr>
            <a:xfrm>
              <a:off x="6060489" y="158679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66FF3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6098481" y="196671"/>
              <a:ext cx="2085893" cy="1221142"/>
            </a:xfrm>
            <a:prstGeom prst="rect">
              <a:avLst/>
            </a:prstGeom>
            <a:grpFill/>
            <a:ln>
              <a:solidFill>
                <a:srgbClr val="66FF3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นโยบายส่งเสริมการลงทุน                            ของสำนักงานคณะกรรมส่งเสริมการลงทุน</a:t>
              </a:r>
              <a:endParaRPr lang="th-TH" sz="2000" b="1" kern="12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6786570" y="4114800"/>
            <a:ext cx="214314" cy="3571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6800" y="4572000"/>
            <a:ext cx="4038600" cy="2246769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lvl="0" algn="thaiDist"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เพื่อสนับสนุนให้ผู้ประกอบการไทยสามารถพึ่งพาตนเองได้ในด้านการสร้างเครื่องมือเครื่องจักรขึ้นภายในประเทศ</a:t>
            </a:r>
          </a:p>
          <a:p>
            <a:pPr lvl="0" algn="thaiDist">
              <a:buFont typeface="Arial" pitchFamily="34" charset="0"/>
              <a:buChar char="•"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 เพื่อถ่ายทอดเทคโนโลยีการทำวิศวกรรมย้อนรอย ให้แก่ผู้ประกอบการไทย นำไปประยุกต์ใช้ในเชิงพาณิชย์ และทำให้ผู้ประกอบการไทยมีความสามารถทางเทคโนโลยีสูงขึ้น</a:t>
            </a: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4876800" y="3352800"/>
            <a:ext cx="4038600" cy="714380"/>
            <a:chOff x="3" y="174479"/>
            <a:chExt cx="2161877" cy="1025494"/>
          </a:xfrm>
          <a:solidFill>
            <a:schemeClr val="accent6"/>
          </a:solidFill>
        </p:grpSpPr>
        <p:sp>
          <p:nvSpPr>
            <p:cNvPr id="37" name="Rounded Rectangle 36"/>
            <p:cNvSpPr/>
            <p:nvPr/>
          </p:nvSpPr>
          <p:spPr>
            <a:xfrm>
              <a:off x="3" y="174479"/>
              <a:ext cx="2161877" cy="102549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74417" y="174479"/>
              <a:ext cx="1963927" cy="4101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Cordia New" pitchFamily="34" charset="-34"/>
                  <a:ea typeface="Calibri"/>
                  <a:cs typeface="Cordia New" pitchFamily="34" charset="-34"/>
                </a:rPr>
                <a:t>การส่งเสริมของสำนักส่งเสริม                            และถ่ายทอดเทคโนโลยี</a:t>
              </a:r>
              <a:endParaRPr lang="th-TH" sz="2000" b="1" kern="12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23806" y="152400"/>
            <a:ext cx="861539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เป้าหมายสำคัญการพัฒนาประเทศ</a:t>
            </a:r>
            <a:r>
              <a:rPr lang="th-TH" sz="2400" b="1" dirty="0" smtClean="0">
                <a:latin typeface="Cordia New" pitchFamily="34" charset="-34"/>
                <a:ea typeface="+mj-ea"/>
                <a:cs typeface="Cordia New" pitchFamily="34" charset="-34"/>
              </a:rPr>
              <a:t>ตาม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แผนยุทธศาสตร์ที่สำคัญ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" y="975360"/>
          <a:ext cx="4953000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อุตสาหกรรม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การผลิตและแปรรูปสินค้าเกษตร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ยางและผลิตภัณฑ์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อาหารแปรรูป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เทคโนโลยีชีวภาพ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การแพทย์และสาธารณสุข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เครื่องใช้ไฟฟ้าและอิเล็กทรอนิกส์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ยานยนต์ชิ้นส่วนและอุปกรณ์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การผลิตขึ้นรูปผลิตภัณฑ์พลาสติก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เครื่องมือกลและระบบอัตโนมัติ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แฟชั่น (สิ่งทอ อัญมณี เครื่องหนัง)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 dirty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ก่อสร้าง</a:t>
                      </a:r>
                      <a:endParaRPr lang="en-US" sz="17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 dirty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ท่องเที่ยวและสาขาต่อเนื่อง</a:t>
                      </a:r>
                      <a:endParaRPr lang="en-US" sz="17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 dirty="0" err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โล</a:t>
                      </a:r>
                      <a:r>
                        <a:rPr lang="th-TH" sz="1700" b="1" dirty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จิ</a:t>
                      </a:r>
                      <a:r>
                        <a:rPr lang="th-TH" sz="1700" b="1" dirty="0" err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สติกส์</a:t>
                      </a:r>
                      <a:r>
                        <a:rPr lang="th-TH" sz="1700" b="1" dirty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และสาขาต่อเนื่อง</a:t>
                      </a:r>
                      <a:endParaRPr lang="en-US" sz="17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พลังงานทดแทน</a:t>
                      </a:r>
                      <a:endParaRPr lang="en-US" sz="17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 dirty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เศรษฐกิจสร้างสรรค์</a:t>
                      </a:r>
                      <a:r>
                        <a:rPr lang="th-TH" sz="1700" b="1" dirty="0" err="1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และดิจิทัล</a:t>
                      </a:r>
                      <a:endParaRPr lang="en-US" sz="17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700" b="1" dirty="0" smtClean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สิ่งแวดล้อม</a:t>
                      </a:r>
                      <a:endParaRPr lang="en-US" sz="17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*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Impact"/>
                          <a:cs typeface="Cordia New" pitchFamily="34" charset="-34"/>
                        </a:rPr>
                        <a:t>√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503237"/>
            <a:ext cx="6477000" cy="5635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อุตสาหกรรมเป้าหมายที่ประเทศให้ความสำคัญ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0" y="1228344"/>
          <a:ext cx="3657600" cy="456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352800"/>
              </a:tblGrid>
              <a:tr h="370840">
                <a:tc>
                  <a:txBody>
                    <a:bodyPr/>
                    <a:lstStyle/>
                    <a:p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นโยบาย/แผน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แผนบริหารราชแผ่นดิน ปี 2555-2558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แผนพัฒนาเศรษฐกิจและสังคมแห่งชาติฉบับที่ 11</a:t>
                      </a:r>
                      <a:endParaRPr lang="en-US" sz="1700" dirty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นโยบายและแผนวิทยาศาสตร์ เทคโนโลยี       และนวัตกรรมแห่งชาติ ฉบับที่ 1 (2555-2564)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นโยบายและยุทธศาสตร์การวิจัย (2555-2559)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spc="-3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แผนแม่บทการพัฒนาอุตสาหกรรม พ.ศ. 2555-2574</a:t>
                      </a:r>
                      <a:endParaRPr lang="en-US" sz="1700" dirty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แผนส่งเสริมวิสาหกิจขนาดกลางและขนาดย่อม 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ฉบับที่ 3 (2555-2559)</a:t>
                      </a:r>
                      <a:endParaRPr lang="en-US" sz="1700" dirty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การส่งเสริมของสำนักงาน                          คณะกรรมส่งเสริมการลงทุน</a:t>
                      </a:r>
                      <a:endParaRPr lang="en-US" sz="1700" dirty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  <a:endParaRPr lang="th-TH" sz="17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การส่งเสริมของสำนักส่งเสริม                            และถ่ายทอดเทคโนโลยี</a:t>
                      </a:r>
                      <a:endParaRPr lang="en-US" sz="1700" dirty="0">
                        <a:solidFill>
                          <a:schemeClr val="tx1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0" y="601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√ มีคำสำคัญปรากฏชัดเจน</a:t>
            </a: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* มีคำสำคัญกล่าวถึงโดยอ้อม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15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66700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3</a:t>
            </a:r>
            <a:endParaRPr lang="th-TH" sz="66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076271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ขีดความสามารถในการแข่งขันของประเทศไทยและกลุ่มประเทศอาเซียน</a:t>
            </a:r>
            <a:endParaRPr lang="en-US" sz="3600" b="1" dirty="0" smtClean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16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3.1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514600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การจัดอันดับความสามารถในการแข่งขันของ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IMD</a:t>
            </a:r>
            <a:endParaRPr lang="th-TH" sz="32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640080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IMD World Competitiveness Yearbook 2006-2012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152400" y="12954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295400" y="590550"/>
            <a:ext cx="6781800" cy="5635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อันดับความสามารถในการแข่งขันของไทย ปี 2549-2555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90650" y="590550"/>
            <a:ext cx="6610350" cy="563563"/>
          </a:xfrm>
        </p:spPr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อันดับความสามารถในการแข่งขันของประเทศอาเซียน ปี 2546-2555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IMD World Competitiveness Yearbook 2003-2012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90650" y="590550"/>
            <a:ext cx="6534150" cy="563563"/>
          </a:xfrm>
        </p:spPr>
        <p:txBody>
          <a:bodyPr/>
          <a:lstStyle/>
          <a:p>
            <a:r>
              <a:rPr lang="th-TH" sz="22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อันดับความสามารถในการแข่งขันของประเทศอาเซียน 4 ด้าน ปี 2554-2555</a:t>
            </a:r>
            <a:endParaRPr lang="th-TH" sz="2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80060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IMD World Competitiveness Yearbook 2011-2012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2" y="1600200"/>
          <a:ext cx="8534397" cy="3126996"/>
        </p:xfrm>
        <a:graphic>
          <a:graphicData uri="http://schemas.openxmlformats.org/drawingml/2006/table">
            <a:tbl>
              <a:tblPr/>
              <a:tblGrid>
                <a:gridCol w="2454217"/>
                <a:gridCol w="608018"/>
                <a:gridCol w="608018"/>
                <a:gridCol w="608018"/>
                <a:gridCol w="608018"/>
                <a:gridCol w="608018"/>
                <a:gridCol w="608018"/>
                <a:gridCol w="608018"/>
                <a:gridCol w="608018"/>
                <a:gridCol w="608018"/>
                <a:gridCol w="608018"/>
              </a:tblGrid>
              <a:tr h="8214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ด้าน/ปัจจัยหลัก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สิงคโปร์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b="1" dirty="0" smtClean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มาเลเซีย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FFFF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อินโดนีเซีย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ฟิลิปปินส์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599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</a:t>
                      </a:r>
                      <a:endParaRPr lang="en-US" sz="20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</a:t>
                      </a:r>
                      <a:endParaRPr lang="en-US" sz="200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6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1. สมรรถนะ</a:t>
                      </a: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ทางเศรษฐกิจ</a:t>
                      </a:r>
                      <a:endParaRPr lang="en-US" sz="20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6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2. ประสิทธิภาพ</a:t>
                      </a: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ของภาครัฐ</a:t>
                      </a:r>
                      <a:endParaRPr lang="en-US" sz="20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59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3.ประสิทธิภาพ</a:t>
                      </a: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ของภาคเอกชน</a:t>
                      </a:r>
                      <a:endParaRPr lang="en-US" sz="20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6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H SarabunPSK"/>
                        <a:buNone/>
                        <a:tabLst>
                          <a:tab pos="180340" algn="l"/>
                        </a:tabLst>
                      </a:pP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</a:t>
                      </a:r>
                      <a:r>
                        <a:rPr lang="th-TH" sz="2000" b="1" baseline="0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20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โครงสร้าง</a:t>
                      </a: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พื้นฐาน</a:t>
                      </a:r>
                      <a:endParaRPr lang="en-US" sz="20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492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463826" cy="30480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343400" y="1676400"/>
            <a:ext cx="4572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วัตถุประสงค์ในการสัมมนาในวันนี้</a:t>
            </a:r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14450" y="655637"/>
            <a:ext cx="6686550" cy="563563"/>
          </a:xfrm>
        </p:spPr>
        <p:txBody>
          <a:bodyPr/>
          <a:lstStyle/>
          <a:p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อันดับความสามารถในการแข่งขันของประเทศในภูมิภาคอาเซียน         ด้านโครงสร้างพื้นฐาน ปี 2550-2555</a:t>
            </a: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IMD World Competitiveness Yearbook 2007-2012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 โดย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IMD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192588" cy="639762"/>
          </a:xfrm>
        </p:spPr>
        <p:txBody>
          <a:bodyPr anchor="ctr"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อันดับความสามารถในการแข่งขันของประเทศในอาเซียน </a:t>
            </a:r>
            <a:r>
              <a:rPr lang="th-TH" sz="2000" u="sng" dirty="0" smtClean="0">
                <a:latin typeface="Cordia New" pitchFamily="34" charset="-34"/>
                <a:cs typeface="Cordia New" pitchFamily="34" charset="-34"/>
              </a:rPr>
              <a:t>ตามปัจจัยย่อยโครงสร้างพื้นฐานทางเทคโนโลยี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ปี 2555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อันดับความสามารถในการแข่งขันของประเทศในอาเซียน </a:t>
            </a:r>
            <a:r>
              <a:rPr lang="th-TH" sz="2000" u="sng" dirty="0" smtClean="0">
                <a:latin typeface="Cordia New" pitchFamily="34" charset="-34"/>
                <a:cs typeface="Cordia New" pitchFamily="34" charset="-34"/>
              </a:rPr>
              <a:t>ตามปัจจัยย่อยโครงสร้างพื้นฐานทางวิทยาศาสตร์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ปี 2555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53090"/>
            <a:ext cx="815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ที่มา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: IMD World Competitiveness Yearbook 2012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7200" y="230816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4645025" y="230816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22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3.2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62000" y="2615625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การจัดอันดับความสามารถในการแข่งขันของ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WEF</a:t>
            </a:r>
            <a:endParaRPr lang="th-TH" sz="32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295400" y="590550"/>
            <a:ext cx="6781800" cy="5635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อันดับความสามารถในการแข่งขันของไทย ปี 2549-2555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400800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World Economic Forum, The Global Competitiveness Report 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705600" cy="563563"/>
          </a:xfrm>
        </p:spPr>
        <p:txBody>
          <a:bodyPr/>
          <a:lstStyle/>
          <a:p>
            <a:r>
              <a:rPr lang="th-TH" sz="2500" dirty="0" smtClean="0">
                <a:latin typeface="Cordia New" pitchFamily="34" charset="-34"/>
                <a:cs typeface="Cordia New" pitchFamily="34" charset="-34"/>
              </a:rPr>
              <a:t>อันดับและคะแนนความสามารถในการแข่งขันของประเทศไทย ประเทศมาเลเซีย และประเทศเวียดนาม โดย </a:t>
            </a:r>
            <a:r>
              <a:rPr lang="en-US" sz="2500" dirty="0" smtClean="0">
                <a:latin typeface="Cordia New" pitchFamily="34" charset="-34"/>
                <a:cs typeface="Cordia New" pitchFamily="34" charset="-34"/>
              </a:rPr>
              <a:t>WEF</a:t>
            </a:r>
            <a:r>
              <a:rPr lang="th-TH" sz="2500" dirty="0" smtClean="0">
                <a:latin typeface="Cordia New" pitchFamily="34" charset="-34"/>
                <a:cs typeface="Cordia New" pitchFamily="34" charset="-34"/>
              </a:rPr>
              <a:t> ปี 2553-2555</a:t>
            </a:r>
            <a:endParaRPr lang="th-TH" sz="25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915406" cy="4419601"/>
        </p:xfrm>
        <a:graphic>
          <a:graphicData uri="http://schemas.openxmlformats.org/drawingml/2006/table">
            <a:tbl>
              <a:tblPr/>
              <a:tblGrid>
                <a:gridCol w="1526064"/>
                <a:gridCol w="642552"/>
                <a:gridCol w="722871"/>
                <a:gridCol w="642552"/>
                <a:gridCol w="722871"/>
                <a:gridCol w="642552"/>
                <a:gridCol w="722871"/>
                <a:gridCol w="803190"/>
                <a:gridCol w="803190"/>
                <a:gridCol w="803190"/>
                <a:gridCol w="883503"/>
              </a:tblGrid>
              <a:tr h="12053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ความสามารถในการแข่งขัน</a:t>
                      </a: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มาเลเซีย</a:t>
                      </a: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เวียดนาม</a:t>
                      </a:r>
                      <a:endParaRPr lang="en-US" sz="19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ความแตกต่างระหว่างไทยกับมาเลเซีย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solidFill>
                            <a:srgbClr val="FFFFFF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ความแตกต่างระหว่างไทยกับเวียดนาม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035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อันดับ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คะแนน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1-7)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อันดับ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คะแนน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1-7)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อันดับ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คะแนน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1-7)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อันดับ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คะแนน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1-7)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อันดับ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คะแนน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1-7)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035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ปี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2555 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(จาก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144 </a:t>
                      </a: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ประเทศ)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5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ปี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2554 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(จาก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142 </a:t>
                      </a: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ประเทศ)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5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ปี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2553 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(จาก 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139 </a:t>
                      </a: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ประเทศ)</a:t>
                      </a:r>
                      <a:endParaRPr lang="en-US" sz="19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19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6019800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World Economic Forum, The Global Competitiveness Report 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" name="Picture 8" descr="C:\Users\Fujitsu\Pictures\thai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29371" cy="28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Fujitsu\Pictures\mala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56232" y="1600200"/>
            <a:ext cx="429968" cy="25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Fujitsu\Pictures\vite.gi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9862" cy="28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705600" cy="563563"/>
          </a:xfrm>
        </p:spPr>
        <p:txBody>
          <a:bodyPr/>
          <a:lstStyle/>
          <a:p>
            <a:r>
              <a:rPr lang="th-TH" sz="2500" dirty="0" smtClean="0">
                <a:latin typeface="Cordia New" pitchFamily="34" charset="-34"/>
                <a:cs typeface="Cordia New" pitchFamily="34" charset="-34"/>
              </a:rPr>
              <a:t>คะแนนความสามารถในการแข่งขันของประเทศไทย ประเทศมาเลเซีย และประเทศเวียดนาม โดย </a:t>
            </a:r>
            <a:r>
              <a:rPr lang="en-US" sz="2500" dirty="0" smtClean="0">
                <a:latin typeface="Cordia New" pitchFamily="34" charset="-34"/>
                <a:cs typeface="Cordia New" pitchFamily="34" charset="-34"/>
              </a:rPr>
              <a:t>WEF</a:t>
            </a:r>
            <a:r>
              <a:rPr lang="th-TH" sz="2500" dirty="0" smtClean="0">
                <a:latin typeface="Cordia New" pitchFamily="34" charset="-34"/>
                <a:cs typeface="Cordia New" pitchFamily="34" charset="-34"/>
              </a:rPr>
              <a:t> จำแนกตามปัจจัยย่อย ปี 2555</a:t>
            </a:r>
            <a:endParaRPr lang="th-TH" sz="25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World Economic Forum, The Global Competitiveness Report 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705600" cy="563563"/>
          </a:xfrm>
        </p:spPr>
        <p:txBody>
          <a:bodyPr/>
          <a:lstStyle/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เปรียบเทียบคะแนนความสามารถในการแข่งขันของประเทศไทย ประเทศมาเลเซีย และประเทศเวียดนาม โดย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WEF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จำแนกตามปัจจัยย่อย ปี 2555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2" cy="5152644"/>
        </p:xfrm>
        <a:graphic>
          <a:graphicData uri="http://schemas.openxmlformats.org/drawingml/2006/table">
            <a:tbl>
              <a:tblPr/>
              <a:tblGrid>
                <a:gridCol w="2895600"/>
                <a:gridCol w="762000"/>
                <a:gridCol w="914400"/>
                <a:gridCol w="990600"/>
                <a:gridCol w="1600200"/>
                <a:gridCol w="1600202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3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ปัจจัยย่อย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มาเลเซีย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เวียดนาม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ความแตกต่างระหว่างไทยกับมาเลเซีย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ความแตกต่างระหว่างไทยกับเวียดนาม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สภาพแวดล้อมด้านสถาบัน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3.8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4.9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1.1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โครงสร้างพื้นฐาน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5.1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นโยบายเศรษฐกิจมหภาค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สุขภาพและการศึกษาพื้นฐาน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6.2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5.8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การศึกษาขั้นสูงและการฝึกอบรม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4.8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3.7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ประสิทธิภาพของตลาดสินค้า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4.1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ประสิทธิภาพตลาดแรงงาน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4.8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ระดับการพัฒนาของตลาดการเงิน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4.5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5.4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3.9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0.9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ความพร้อมด้านเทคโนโลยี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0.7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ขนาดตลาด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5.0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4.8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solidFill>
                            <a:srgbClr val="00B05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0.4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ระดับการพัฒนาของธุรกิจ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4.3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5.0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3.6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0.7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0.7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FF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นวัตกรรม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3.2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4.4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3.1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</a:t>
                      </a:r>
                      <a:r>
                        <a:rPr lang="en-US" sz="2000" b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0.2</a:t>
                      </a:r>
                      <a:endParaRPr lang="en-US" sz="1600" b="1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ไทย</a:t>
                      </a: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  <a:sym typeface="Symbol"/>
                        </a:rPr>
                        <a:t></a:t>
                      </a:r>
                      <a:r>
                        <a:rPr lang="en-US" sz="20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0.1</a:t>
                      </a:r>
                      <a:endParaRPr lang="en-US" sz="16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6488668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: World Economic Forum, The Global Competitiveness Report 2012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" name="Picture 8" descr="C:\Users\Fujitsu\Pictures\thai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429371" cy="28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Fujitsu\Pictures\mala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29968" cy="25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Fujitsu\Pictures\vite.gi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29862" cy="28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การส่งออกประเทศไทย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219200"/>
          <a:ext cx="8991598" cy="5474356"/>
        </p:xfrm>
        <a:graphic>
          <a:graphicData uri="http://schemas.openxmlformats.org/drawingml/2006/table">
            <a:tbl>
              <a:tblPr/>
              <a:tblGrid>
                <a:gridCol w="875449"/>
                <a:gridCol w="3738897"/>
                <a:gridCol w="1094313"/>
                <a:gridCol w="1094313"/>
                <a:gridCol w="1094313"/>
                <a:gridCol w="1094313"/>
              </a:tblGrid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เครื่องจักรกลและส่วนประกอบ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307,926.07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262,359.12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335,825.62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344,109.18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เครื่องจักรไฟฟ้าและส่วนประกอบ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254,961.48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223,807.63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289,445.28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304,710.77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ยานยนต์และส่วนประกอบ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164,947.10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119,946.53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185,830.17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181,639.95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ยางและผลิตภัณฑ์จากยาง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115,759.60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90,175.55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146,473.85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220,481.04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น้ำมันดิบ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112,997.27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77,886.41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96,441.61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128,716.98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เครื่องเพชรพลอย อัญมณี เงินแท่งและทองคำ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82,376.71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97,595.00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116,517.93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122,998.03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ผลิตภัณฑ์ทำจากพลาสติก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81,624.20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68,137.23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92,668.80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121,363.73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ของปรุงแต่จากเนื้อสัตว์ ปลาไม่มีกระดูกสันหลัง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56,799.53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53,896.04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59,857.28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72,347.00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เคมีภัณฑ์อินทรีย์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28,101.67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30,783.39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39,604.90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60,976.92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ธัญพืช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63,410.28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53,024.13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54,967.42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66,867.02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ผลิตภัณฑ์ที่ทำจากเหล็ก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31,456.24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40,154.31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32,773.34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34,610.19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น้ำตาล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16,454.22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20,125.97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23,730.68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38,838.22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อุปกรณ์ทัศนศาสตร์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28,249.80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28,446.69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36,006.09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38,727.02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ปลาและสัตน์นำไม่มีกระดูลสันหลัง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25,897.69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24,736.64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28,671.52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30,530.25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เหล็กกล้าและผลิตภัณฑ์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23,052.16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10,506.88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14,939.13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16,493.97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น้ำหอม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10,885.84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11,438.57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16,361.07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18,356.87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ไม้และของทื่ท้ำวยไม้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12,467.77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12,197.90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16,503.25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20,205.92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ของปรุงแต่งจากผัก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16,954.28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15,527.06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17,674.37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21,103.01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เครื่องแต่งกาย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21,044.47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18,590.12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20,341.29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20,637.85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ของปรุงแต่งรส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  9,994.61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11,334.09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13,251.97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 16,610.08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 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293,718.16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254,302.77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315,229.63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  407,915.73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1,759,079.15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1,524,972.03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1,953,115.20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2,288,239.73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47247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76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การนำเข้าประเทศไทย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763000" cy="5467389"/>
        </p:xfrm>
        <a:graphic>
          <a:graphicData uri="http://schemas.openxmlformats.org/drawingml/2006/table">
            <a:tbl>
              <a:tblPr/>
              <a:tblGrid>
                <a:gridCol w="533400"/>
                <a:gridCol w="3200400"/>
                <a:gridCol w="1134534"/>
                <a:gridCol w="1261432"/>
                <a:gridCol w="1332872"/>
                <a:gridCol w="1300362"/>
              </a:tblGrid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น้ำมันดิบ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37,209.67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24,878.08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31,665.49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43,496.26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เครื่องจักรไฟฟ้าและส่วนประกอบ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28,919.92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25,157.10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32,932.29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35,141.57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เครื่องจักรกลและส่วนประกอบ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22,254.94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18,935.27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24,380.34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28,358.03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เหล็กกล้าและผลิตภัณฑ์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13,524.11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6,881.11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10,999.40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13,113.91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เครื่องเพชรพลอย อัญมณี เงินแท่งและทองคำ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9,373.42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5,976.82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10,424.99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20,641.73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ยานยนต์และส่วนประกอบ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5,740.32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4,690.73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7,817.44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8,645.36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ผลิตภัณฑ์ทำจากพลาสติก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6,161.43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4,842.29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6,926.21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7,579.59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เหล็กกล้าและผลิตภัณฑ์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4,921.63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3,975.49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5,324.80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5,776.81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อุปกรณ์ทัศนศาสตร์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3,461.67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3,086.78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4,202.30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4,727.97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เคมีภัณฑ์อินทรีย์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4,627.16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3,206.35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4,737.92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5,789.06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ทองแดง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3,514.33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2,089.53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3,583.14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4,092.47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อลูมิเนียม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2,769.36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1,784.94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2,693.72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3,012.01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เคมีภัณฑ์เบ็ตเตล็ด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2,457.61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1,819.90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2,388.62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3,023.22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ปลาและสัตน์นำไม่มีกระดูลสันหลัง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2,288.01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1,856.76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2,027.06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2,546.86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ยางและผลิตภัณฑ์จากยาง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1,530.23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1,187.54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1,838.76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2,381.43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ปุ๋ย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2,372.27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1,335.19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2,009.29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2,737.06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เรือและสิ่งก่อสร้างลอยน้ำ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1,371.26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780.52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786.60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2,878.03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อากาศยานและยานอวกาศ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768.30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845.93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349.18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1,744.78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Residues, wastes of food industry, animal fodder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1,534.41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1,385.94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1,623.52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1,718.00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ผลิตภัณฑ์ทางเวชกรรม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1,226.68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1,342.71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1,538.82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1,684.76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22,586.40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17,710.65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24,143.48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29,394.39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178,613.11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133,769.64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182,393.38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228,483.30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53200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การส่งออกประเทศเวียดนาม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219200"/>
          <a:ext cx="8991598" cy="5421457"/>
        </p:xfrm>
        <a:graphic>
          <a:graphicData uri="http://schemas.openxmlformats.org/drawingml/2006/table">
            <a:tbl>
              <a:tblPr/>
              <a:tblGrid>
                <a:gridCol w="875449"/>
                <a:gridCol w="3738897"/>
                <a:gridCol w="1094313"/>
                <a:gridCol w="1094313"/>
                <a:gridCol w="1094313"/>
                <a:gridCol w="1094313"/>
              </a:tblGrid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ไฟฟ้าและอุปกรณ์อีเล็กทรอนิกส์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3,667,328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4,200,965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7,080,771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15,718,832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เชื้อเพลิงธรรมชาติ น้ำมัน และผลิตภัณฑ์การกลั่น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12,645,450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8,507,050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7,979,703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10,098,158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รองเท้า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และส่วนประกอบ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4,872,365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4,151,908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5,229,846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9,258,734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เครื่องแต่งกายและผลิตภัณฑ์ที่ไม่ได้ถัก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4,605,473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4,354,375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5,219,491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7,750,223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เครื่องแต่งกายและผลิตภัณฑ์สิ่งถัก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3,894,278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3,974,683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4,899,446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6,182,256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เครื่องจักรและอุปกรณ์นิวเคลียร์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2,664,182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2,368,924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3,140,420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5,032,143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33333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เฟอร์นิเจอร์</a:t>
                      </a:r>
                      <a:endParaRPr lang="en-US" sz="1500" b="1" i="0" u="none" strike="noStrike" dirty="0">
                        <a:solidFill>
                          <a:srgbClr val="333333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2,741,027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2,485,915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3,064,579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4,353,029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อาหารทะเล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3,888,662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3,611,181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4,110,094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4,238,897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ชา กาแฟ และเครื่องเทศ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2,603,791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2,302,669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2,537,295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3,611,898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ธัญพืช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2,904,823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2,667,629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3,251,394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2,419,791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1,906,470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1,555,697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2,935,426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2,392,563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ไม้และวัสดุจากไม้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546,218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511,040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866,613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1,686,861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ผลไม้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1,086,234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1,062,908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1,310,258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1,624,596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พลาสติกและภัณฑ์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1,159,568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1,043,328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1,371,288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1,564,662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หนังสัตว์ และผลิตภัณฑ์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626,332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653,502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856,880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1,425,108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และเหล็กกล้า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1,790,673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411,019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1,140,181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1,306,783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ไข่มุก 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อัญมณี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โลหะ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800,161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2,730,702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2,831,684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1,170,547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Articles of iron or steel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706,226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620,284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832,908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1,137,686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เนื้อปลา และอาหารทะเล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616,405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636,553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910,012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1,068,086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อุปกรณ์ถ่ายภาพ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402,482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760,891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820,062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960,484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 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8,556,982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8,485,051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11,848,314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14,728,736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62,685,130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57,096,274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72,236,665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97,730,073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47247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76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4495800" cy="4572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enter for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conomic and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usiness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orecasting</a:t>
            </a:r>
          </a:p>
          <a:p>
            <a:endParaRPr lang="en-US" dirty="0"/>
          </a:p>
        </p:txBody>
      </p:sp>
      <p:sp>
        <p:nvSpPr>
          <p:cNvPr id="3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www.utcc.ac.th/cebf</a:t>
            </a:r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กรอบการนำเสนอ</a:t>
            </a:r>
            <a:endParaRPr lang="en-US" sz="40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/>
          </a:p>
        </p:txBody>
      </p:sp>
      <p:grpSp>
        <p:nvGrpSpPr>
          <p:cNvPr id="47" name="Group 32"/>
          <p:cNvGrpSpPr>
            <a:grpSpLocks/>
          </p:cNvGrpSpPr>
          <p:nvPr/>
        </p:nvGrpSpPr>
        <p:grpSpPr bwMode="auto">
          <a:xfrm>
            <a:off x="762000" y="3121907"/>
            <a:ext cx="914206" cy="517347"/>
            <a:chOff x="1110" y="2656"/>
            <a:chExt cx="1301" cy="1351"/>
          </a:xfrm>
        </p:grpSpPr>
        <p:sp>
          <p:nvSpPr>
            <p:cNvPr id="51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288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2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301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gray">
            <a:xfrm>
              <a:off x="1200" y="2736"/>
              <a:ext cx="110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1753335" y="3157538"/>
            <a:ext cx="6781065" cy="46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ขีดความสามารถในการแข่งขันของประเทศไทยและกลุ่มประเทศอาเซียน</a:t>
            </a:r>
            <a:endParaRPr lang="en-US" sz="2400" b="1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gray">
          <a:xfrm>
            <a:off x="1063711" y="3088569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</a:t>
            </a: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54" name="Group 32"/>
          <p:cNvGrpSpPr>
            <a:grpSpLocks/>
          </p:cNvGrpSpPr>
          <p:nvPr/>
        </p:nvGrpSpPr>
        <p:grpSpPr bwMode="auto">
          <a:xfrm>
            <a:off x="762000" y="1633538"/>
            <a:ext cx="914206" cy="517347"/>
            <a:chOff x="1110" y="2656"/>
            <a:chExt cx="1301" cy="1351"/>
          </a:xfrm>
        </p:grpSpPr>
        <p:sp>
          <p:nvSpPr>
            <p:cNvPr id="55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288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6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301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7" name="AutoShape 35"/>
            <p:cNvSpPr>
              <a:spLocks noChangeArrowheads="1"/>
            </p:cNvSpPr>
            <p:nvPr/>
          </p:nvSpPr>
          <p:spPr bwMode="gray">
            <a:xfrm>
              <a:off x="1200" y="2736"/>
              <a:ext cx="110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58" name="Line 40"/>
          <p:cNvSpPr>
            <a:spLocks noChangeShapeType="1"/>
          </p:cNvSpPr>
          <p:nvPr/>
        </p:nvSpPr>
        <p:spPr bwMode="auto">
          <a:xfrm>
            <a:off x="1600200" y="2133600"/>
            <a:ext cx="685994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" name="Text Box 41"/>
          <p:cNvSpPr txBox="1">
            <a:spLocks noChangeArrowheads="1"/>
          </p:cNvSpPr>
          <p:nvPr/>
        </p:nvSpPr>
        <p:spPr bwMode="auto">
          <a:xfrm>
            <a:off x="1676400" y="1669169"/>
            <a:ext cx="7009665" cy="46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ความเป็นมาของโครงการ</a:t>
            </a:r>
            <a:endParaRPr lang="en-US" sz="2400" b="1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gray">
          <a:xfrm>
            <a:off x="1063711" y="1600200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61" name="Group 32"/>
          <p:cNvGrpSpPr>
            <a:grpSpLocks/>
          </p:cNvGrpSpPr>
          <p:nvPr/>
        </p:nvGrpSpPr>
        <p:grpSpPr bwMode="auto">
          <a:xfrm>
            <a:off x="762000" y="2362200"/>
            <a:ext cx="914206" cy="517347"/>
            <a:chOff x="1110" y="2656"/>
            <a:chExt cx="1301" cy="1351"/>
          </a:xfrm>
        </p:grpSpPr>
        <p:sp>
          <p:nvSpPr>
            <p:cNvPr id="62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288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63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301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1676400" y="2397831"/>
            <a:ext cx="7009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ทบทวนยุทธศาสตร์การพัฒนาเทคโนโลยีไทยที่ผ่านมา</a:t>
            </a:r>
            <a:endParaRPr lang="en-US" sz="2400" b="1" dirty="0" smtClean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6" name="Text Box 42"/>
          <p:cNvSpPr txBox="1">
            <a:spLocks noChangeArrowheads="1"/>
          </p:cNvSpPr>
          <p:nvPr/>
        </p:nvSpPr>
        <p:spPr bwMode="gray">
          <a:xfrm>
            <a:off x="1066800" y="2405062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7" name="AutoShape 39"/>
          <p:cNvSpPr>
            <a:spLocks noChangeArrowheads="1"/>
          </p:cNvSpPr>
          <p:nvPr/>
        </p:nvSpPr>
        <p:spPr bwMode="gray">
          <a:xfrm>
            <a:off x="838200" y="2405062"/>
            <a:ext cx="766776" cy="447271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th-TH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8" name="Line 40"/>
          <p:cNvSpPr>
            <a:spLocks noChangeShapeType="1"/>
          </p:cNvSpPr>
          <p:nvPr/>
        </p:nvSpPr>
        <p:spPr bwMode="auto">
          <a:xfrm>
            <a:off x="1600200" y="2819400"/>
            <a:ext cx="685994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9" name="Line 40"/>
          <p:cNvSpPr>
            <a:spLocks noChangeShapeType="1"/>
          </p:cNvSpPr>
          <p:nvPr/>
        </p:nvSpPr>
        <p:spPr bwMode="auto">
          <a:xfrm>
            <a:off x="1598256" y="3657600"/>
            <a:ext cx="685994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70" name="Group 32"/>
          <p:cNvGrpSpPr>
            <a:grpSpLocks/>
          </p:cNvGrpSpPr>
          <p:nvPr/>
        </p:nvGrpSpPr>
        <p:grpSpPr bwMode="auto">
          <a:xfrm>
            <a:off x="762000" y="3944588"/>
            <a:ext cx="914206" cy="517347"/>
            <a:chOff x="1110" y="2656"/>
            <a:chExt cx="1301" cy="1351"/>
          </a:xfrm>
        </p:grpSpPr>
        <p:sp>
          <p:nvSpPr>
            <p:cNvPr id="71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288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72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301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74" name="Text Box 42"/>
          <p:cNvSpPr txBox="1">
            <a:spLocks noChangeArrowheads="1"/>
          </p:cNvSpPr>
          <p:nvPr/>
        </p:nvSpPr>
        <p:spPr bwMode="gray">
          <a:xfrm>
            <a:off x="1066800" y="3987450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5" name="AutoShape 39"/>
          <p:cNvSpPr>
            <a:spLocks noChangeArrowheads="1"/>
          </p:cNvSpPr>
          <p:nvPr/>
        </p:nvSpPr>
        <p:spPr bwMode="gray">
          <a:xfrm>
            <a:off x="838200" y="3987450"/>
            <a:ext cx="766776" cy="447271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4</a:t>
            </a:r>
            <a:endParaRPr lang="th-TH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>
            <a:off x="1600200" y="4477988"/>
            <a:ext cx="685994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64" name="Group 32"/>
          <p:cNvGrpSpPr>
            <a:grpSpLocks/>
          </p:cNvGrpSpPr>
          <p:nvPr/>
        </p:nvGrpSpPr>
        <p:grpSpPr bwMode="auto">
          <a:xfrm>
            <a:off x="762000" y="4664253"/>
            <a:ext cx="914206" cy="517347"/>
            <a:chOff x="1110" y="2656"/>
            <a:chExt cx="1301" cy="1351"/>
          </a:xfrm>
        </p:grpSpPr>
        <p:sp>
          <p:nvSpPr>
            <p:cNvPr id="77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288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78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301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79" name="AutoShape 35"/>
            <p:cNvSpPr>
              <a:spLocks noChangeArrowheads="1"/>
            </p:cNvSpPr>
            <p:nvPr/>
          </p:nvSpPr>
          <p:spPr bwMode="gray">
            <a:xfrm>
              <a:off x="1200" y="2736"/>
              <a:ext cx="110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4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80" name="Line 40"/>
          <p:cNvSpPr>
            <a:spLocks noChangeShapeType="1"/>
          </p:cNvSpPr>
          <p:nvPr/>
        </p:nvSpPr>
        <p:spPr bwMode="auto">
          <a:xfrm>
            <a:off x="1600200" y="5164315"/>
            <a:ext cx="685994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" name="Text Box 41"/>
          <p:cNvSpPr txBox="1">
            <a:spLocks noChangeArrowheads="1"/>
          </p:cNvSpPr>
          <p:nvPr/>
        </p:nvSpPr>
        <p:spPr bwMode="auto">
          <a:xfrm>
            <a:off x="1676400" y="4419600"/>
            <a:ext cx="70096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(ร่าง) ยุทธศาสตร์และแนวทางการสนับสนุนการพัฒนาฯ ภายใต้การดำเนินงานของสำนักงานปลัดกระทรวงวิทยาศาสตร์และเทคโนโลยี</a:t>
            </a:r>
            <a:endParaRPr lang="en-US" sz="2400" b="1" dirty="0">
              <a:solidFill>
                <a:schemeClr val="tx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2" name="Text Box 42"/>
          <p:cNvSpPr txBox="1">
            <a:spLocks noChangeArrowheads="1"/>
          </p:cNvSpPr>
          <p:nvPr/>
        </p:nvSpPr>
        <p:spPr bwMode="gray">
          <a:xfrm>
            <a:off x="1063711" y="4630915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5</a:t>
            </a: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1752600" y="3886200"/>
            <a:ext cx="7009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สรุปผลการสำรวจและการประชุมกลุ่มย่อย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การนำเข้าประเทศเวียดนาม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763000" cy="5473713"/>
        </p:xfrm>
        <a:graphic>
          <a:graphicData uri="http://schemas.openxmlformats.org/drawingml/2006/table">
            <a:tbl>
              <a:tblPr/>
              <a:tblGrid>
                <a:gridCol w="533400"/>
                <a:gridCol w="3200400"/>
                <a:gridCol w="1134534"/>
                <a:gridCol w="1261432"/>
                <a:gridCol w="1332872"/>
                <a:gridCol w="1300362"/>
              </a:tblGrid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h-TH" sz="1500" b="1" i="0" u="none" strike="noStrike" kern="1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ไฟฟ้าและอุปกรณ์อีเล็กทรอนิกส์</a:t>
                      </a:r>
                      <a:endParaRPr kumimoji="0" lang="th-TH" sz="1500" b="1" i="0" u="none" strike="noStrike" kern="1200" dirty="0">
                        <a:solidFill>
                          <a:srgbClr val="000000"/>
                        </a:solidFill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7,562,641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8,296,784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9,993,449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14,359,681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 เครื่องปฏิกรณ์ นิวเคลียร์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11,131,113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9,982,725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11,516,782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14,068,984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เชื้อเพลิงธรรมชาติ น้ำมัน และผลิตภัณฑ์การกลั่น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12,401,246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7,581,021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8,221,453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10,972,094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เหล็กและเหล็กกล้า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7,782,627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6,150,293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7,134,413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6,970,275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พลาสติกและภัณฑ์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4,296,997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4,043,570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5,430,155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5,766,706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ยานพาหนะอื่นนอกเหนือจากรถไฟ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2,525,347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2,523,900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2,304,410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4,030,933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ฝ้าย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1,542,759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1,498,516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2,054,030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2,880,322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ผ้าถัก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738,777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1,011,316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1,464,305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2,801,821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สารอินทรีย์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1,332,641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1,363,763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1,729,876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2,105,987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เนื้อสัตว์และเครื่องใน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189,809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100,946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104,500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2,072,567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เหล็กหรือเหล็กกล้า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1,548,413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1,459,180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1,912,078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2,048,278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เส้นใยสังเคราะห์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899,099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838,800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1,126,811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2,015,506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อาหารทะเล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299,163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275,755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328,854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1,955,375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อุปกรณ์ถ่ายภาพ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1,220,971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1,301,816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1,533,067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1,842,698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ของเหลือใช้จากอุตสาหกรรมอาหารสัตว์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1,734,048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1,764,618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2,172,472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1,805,956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960,438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904,571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1,192,274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1,793,243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เครื่องแต่งกายประเภทถัก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52,348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83,747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145,116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1,623,851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เส้นไยสังเคราะห์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1,887,292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1,502,699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1,830,730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1,551,987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กระดาษ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1,069,548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1,106,617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1,345,348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1,450,633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ผลิตภัณฑ์เคมีอื่นๆ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1,175,211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1,155,822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1,436,682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1,345,666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20,363,341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17,002,351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21,861,748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30,970,998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6363" marR="6363" marT="6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80,713,829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69,948,810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84,838,553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114,433,561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53200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การส่งออกประเทศมาเลเซีย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8" y="1219200"/>
          <a:ext cx="8839204" cy="5409163"/>
        </p:xfrm>
        <a:graphic>
          <a:graphicData uri="http://schemas.openxmlformats.org/drawingml/2006/table">
            <a:tbl>
              <a:tblPr/>
              <a:tblGrid>
                <a:gridCol w="696685"/>
                <a:gridCol w="3381831"/>
                <a:gridCol w="1190172"/>
                <a:gridCol w="1190172"/>
                <a:gridCol w="1190172"/>
                <a:gridCol w="1190172"/>
              </a:tblGrid>
              <a:tr h="190845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ไฟฟ้า และอุปกรณ์อิเล็กทรอนิกส์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50,903,012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45,187,313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55,775,046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61,350,954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เชื้อเพลิงธรรมชาติ น้ำมัน และผลิตภัณฑ์การกลั่น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36,479,418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23,251,212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31,513,585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40,277,178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เครื่องจักรเครื่องปฏิกรณ์นิวเคลียร์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32,974,622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26,229,695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29,927,272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25,234,140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ไขมันพืช ไขมันสัตว์ และผลิตภัณฑ์น้ำมัน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16,488,377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11,979,924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16,201,580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22,719,754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6,280,591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4,824,270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7,862,196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10,289,636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พลาสติกและผลิตภัณฑ์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5,732,090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4,703,608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6,181,847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7,007,515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อุปกรณ์ถ่ายภาพ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4,459,044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3,625,070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5,560,057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5,998,800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สารอินทรีย์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3,374,803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2,491,103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3,731,323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4,552,013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ไม้และผลิตภัณฑ์จากไม้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4,725,320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3,766,842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4,318,518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4,489,345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เคมีอื่นๆ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2,986,627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2,195,006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3,077,897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3,919,072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ไข่มุก อัญมณี โลหะ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2,470,798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2,327,543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2,646,490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2,974,748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เหล็กหรือเหล็กกล้า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2,898,183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2,527,603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2,712,079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2,956,036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เฟอร์เจอร์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2,796,602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2,335,916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2,669,436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2,892,782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และเหล็กกล้า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2,312,772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1,380,962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1,794,808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2,235,880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อลูมิเนียม แลผลิตภัณฑ์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1,237,232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949,474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1,232,942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1,910,257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ทองแดง 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1,492,967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866,368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1,506,155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1,850,068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ยานพาหนะอื่นนอกเหนือจากรถไฟ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1,341,928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1,132,119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1,508,266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1,566,536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โกโก้ และวัสดุการเตรียมโกโก้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1,002,713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917,620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1,302,521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1,377,751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แก้ว และเครื่องแก้ว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916,172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835,777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946,306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1,200,139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ดีบุก 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623,890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384,252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745,298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1,167,660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17,205,314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15,283,155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17,577,069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21,022,418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198,702,475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157,194,832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198,790,691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226,992,682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47247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83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019800" cy="533400"/>
          </a:xfrm>
        </p:spPr>
        <p:txBody>
          <a:bodyPr/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การนำเข้าประเทศมาเลเซีย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9" y="1174517"/>
          <a:ext cx="8839200" cy="5409163"/>
        </p:xfrm>
        <a:graphic>
          <a:graphicData uri="http://schemas.openxmlformats.org/drawingml/2006/table">
            <a:tbl>
              <a:tblPr/>
              <a:tblGrid>
                <a:gridCol w="646525"/>
                <a:gridCol w="3205685"/>
                <a:gridCol w="1266109"/>
                <a:gridCol w="1266109"/>
                <a:gridCol w="1242538"/>
                <a:gridCol w="1212234"/>
              </a:tblGrid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อันดับ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รายการ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2008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2009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2010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2011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ไฟฟ้า และอุปกรณ์อิเล็กทรอนิกส์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48,270,605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37,387,514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51,234,008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50,712,026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เครื่องจักรเครื่องปฏิกรณ์นิวเคลียร์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21,429,430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18,813,032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21,293,118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22,733,151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เชื้อเพลิงธรรมชาติ น้ำมัน และผลิตภัณฑ์การกลั่น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17,034,444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10,147,884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16,403,562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22,055,774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เหล็ก และเหล็กกล้า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6,532,176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3,648,983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5,420,122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6,296,138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พลาสติกและผลิตภัณฑ์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4,682,782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3,786,518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5,174,720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6,056,184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ยานพาหนะอื่นนอกเหนือจากรถไฟ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4,032,131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3,843,895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5,716,612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5,872,657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อุปกรณ์ถ่ายภาพ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4,461,761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3,620,942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4,794,609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5,354,183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ไข่มุก อัญมณี โลหะ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3,315,880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2,596,337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3,686,954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4,978,662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2,129,130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2,200,984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3,160,188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4,201,116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สารอินทรีย์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2,936,348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2,464,949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3,394,482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3,964,134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ทองแดง และผลิตภัณฑ์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2,881,726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1,885,586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3,128,240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3,668,888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ไขมันพืช ไขมันสัตว์ และผลิตภัณฑ์น้ำมัน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1,569,732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1,401,926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2,231,730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3,624,341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เหล็กหรือเหล็กกล้า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3,542,316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2,645,366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2,820,892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3,532,627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อากาศยานยานอวกาศชิ้นส่วนดังกล่าว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1,759,036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1,630,336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1,880,035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3,497,534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อลูมิเนียม แลผลิตภัณฑ์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2,020,271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1,473,996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2,162,274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2,673,137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กระดาษและผลิตภัณฑ์กระดาษ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1,710,615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1,491,958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1,942,636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1,994,480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ธัญพืช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1,953,719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1,465,298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1,604,360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1,988,404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ปุ๋ย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2,065,143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1,144,108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1,537,977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1,758,900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ผลิตภัณฑ์เคมีอื่นๆ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1,089,646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1,032,923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1,377,136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1,721,142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สารเคมีอนินทรี สารประกอบโลหะ มีค่าไอโซโทป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1,100,789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836,312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1,242,839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1,632,971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อื่นๆ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21,143,139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20,056,432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24,379,779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29,256,560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รวม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155,660,819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123,575,279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164,586,273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187,573,009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547247"/>
            <a:ext cx="632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cs typeface="+mj-cs"/>
              </a:rPr>
              <a:t>ที่มา </a:t>
            </a:r>
            <a:r>
              <a:rPr lang="en-US" sz="1600" b="1" dirty="0" smtClean="0">
                <a:cs typeface="+mj-cs"/>
              </a:rPr>
              <a:t>: Trade statistics for international business development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83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หน่วย </a:t>
            </a:r>
            <a:r>
              <a:rPr lang="en-US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พัน </a:t>
            </a:r>
            <a:r>
              <a:rPr lang="en-US" b="1" dirty="0" smtClean="0">
                <a:solidFill>
                  <a:schemeClr val="accent3"/>
                </a:solidFill>
                <a:latin typeface="Cordia New" pitchFamily="34" charset="-34"/>
                <a:cs typeface="Cordia New" pitchFamily="34" charset="-34"/>
              </a:rPr>
              <a:t>US $</a:t>
            </a:r>
            <a:endParaRPr lang="th-TH" dirty="0">
              <a:solidFill>
                <a:schemeClr val="accent3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33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 smtClean="0">
                <a:solidFill>
                  <a:srgbClr val="FFFFFF"/>
                </a:solidFill>
                <a:ea typeface="MS PGothic" pitchFamily="34" charset="-128"/>
                <a:cs typeface="Cordia New" pitchFamily="34" charset="-34"/>
              </a:rPr>
              <a:t>4</a:t>
            </a:r>
            <a:endParaRPr lang="th-TH" sz="66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2584847"/>
            <a:ext cx="60769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400" b="1" dirty="0" smtClean="0">
                <a:latin typeface="Cordia New" pitchFamily="34" charset="-34"/>
                <a:cs typeface="Cordia New" pitchFamily="34" charset="-34"/>
              </a:rPr>
              <a:t>สรุปผลการสำรวจและการประชุมกลุ่มย่อย</a:t>
            </a:r>
            <a:endParaRPr lang="th-TH" sz="34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381750" cy="563563"/>
          </a:xfrm>
        </p:spPr>
        <p:txBody>
          <a:bodyPr/>
          <a:lstStyle/>
          <a:p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กลุ่มตัวอย่าง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01921573"/>
              </p:ext>
            </p:extLst>
          </p:nvPr>
        </p:nvGraphicFramePr>
        <p:xfrm>
          <a:off x="381000" y="1524000"/>
          <a:ext cx="8382000" cy="3310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0"/>
              </a:tblGrid>
              <a:tr h="2453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1. </a:t>
                      </a: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การสัมภาษณ์เชิงลึกด้วยแบบสอบถาม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  1.</a:t>
                      </a:r>
                      <a:r>
                        <a:rPr lang="th-TH" sz="2400" baseline="0" dirty="0" smtClean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ภาครัฐ* ภาควิชาการจากมหาวิทยาลัยและสถาบันวิจัย/พัฒนาต่างๆ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   1.2 ภาคเอกชน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2. </a:t>
                      </a: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การประชุมกลุ่มย่อย </a:t>
                      </a:r>
                      <a:r>
                        <a:rPr lang="en-US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Focus</a:t>
                      </a:r>
                      <a:r>
                        <a:rPr lang="en-US" sz="2400" baseline="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Group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  2.1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อุตสาหกรรมเกษตรและแปรรูปผลิตภัณฑ์ทางการเกษตร และอุตสาหกรรมอาหาร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  2.2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อุตสาหกรรมพลังงานทดแทน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  2.3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อุตสาหกรรมยางและผลิตภัณฑ์ยาง และอุตสาหกรรมพลาสติกและผลิตภัณฑ์พลาสติก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  2.4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อุตสาหกรรมการแพทย์และสุขภาพ</a:t>
                      </a:r>
                      <a:endParaRPr lang="en-US" sz="2400" dirty="0">
                        <a:effectLst/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876800"/>
            <a:ext cx="544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*หมายเหตุ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ภาครัฐบางแห่งมีผู้เชี่ยวชาญ/ส่วนเกี่ยวข้องมากกว่า 1 สาขาอุตสาหกรรม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4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35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4.1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057400"/>
            <a:ext cx="6305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ทัศนะต่อสถานการณ์ทางเทคโนโลยีของภาคเอกชนไทยในปัจจุบัน</a:t>
            </a:r>
            <a:endParaRPr lang="th-TH" sz="32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334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การใช้เทคโนโลยีหรือเครื่องจักรในกระบวนการผลิตของภาคอุตสาหกรรมในปัจจุบัน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ระดับการใช้เทคโนโลยีหรือเครื่องจักร                         ในการผลิตของภาคอุตสาหกรรมในปัจจุบัน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57200" y="2174874"/>
          <a:ext cx="4040188" cy="437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แหล่งที่มาของเทคโนโลยีหรือเครื่องจักร                       ที่ใช้ในการผลิตในปัจจุบัน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4"/>
          <a:ext cx="404177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1816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22098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09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เหตุผลที่นำเข้าเทคโนโลยีหรือเครื่องจักรที่ใช้ในการผลิต</a:t>
            </a:r>
            <a:endParaRPr lang="th-TH" sz="28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905000" y="1676400"/>
          <a:ext cx="7010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295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3246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52400" y="2057400"/>
            <a:ext cx="3276600" cy="2621532"/>
            <a:chOff x="0" y="2286000"/>
            <a:chExt cx="2895600" cy="2438400"/>
          </a:xfrm>
        </p:grpSpPr>
        <p:sp>
          <p:nvSpPr>
            <p:cNvPr id="10" name="Cloud 9"/>
            <p:cNvSpPr/>
            <p:nvPr/>
          </p:nvSpPr>
          <p:spPr>
            <a:xfrm>
              <a:off x="0" y="2286000"/>
              <a:ext cx="2895600" cy="2438400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2590800"/>
              <a:ext cx="2057400" cy="2089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800" b="1" u="sng" dirty="0" smtClean="0">
                  <a:latin typeface="Cordia New" pitchFamily="34" charset="-34"/>
                  <a:cs typeface="Cordia New" pitchFamily="34" charset="-34"/>
                </a:rPr>
                <a:t>แหล่งนำเข้าที่สำคัญ</a:t>
              </a:r>
              <a:r>
                <a:rPr lang="th-TH" sz="2800" b="1" dirty="0" smtClean="0">
                  <a:latin typeface="Cordia New" pitchFamily="34" charset="-34"/>
                  <a:cs typeface="Cordia New" pitchFamily="34" charset="-34"/>
                </a:rPr>
                <a:t> ได้แก่ ญี่ปุ่น ไต้หวัน เยอรมัน จีน ยุโรป มาเลเซีย และอินโดนีเซีย</a:t>
              </a:r>
              <a:endParaRPr lang="th-TH" sz="2800" b="1" dirty="0">
                <a:latin typeface="Cordia New" pitchFamily="34" charset="-34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5334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การประสบปัญหาหรืออุปสรรคจากการใช้เทคโนโลยีหรือเครื่องจักรของผู้ประกอบการ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ปัญหาหรืออุปสรรคจากการใช้เทคโนโลยีหรือเครื่องจักรของผู้ประกอบการ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1600200" y="3592512"/>
          <a:ext cx="3581400" cy="326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เหตุผลของการไม่มีปัญหาหรืออุปสรรคจากการใช้เทคโนโลยีหรือเครื่องจักรของผู้ประกอบการ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953000" y="24384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6388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22098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22098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648200" y="4191000"/>
            <a:ext cx="914400" cy="381000"/>
          </a:xfrm>
          <a:prstGeom prst="rightArrow">
            <a:avLst>
              <a:gd name="adj1" fmla="val 50000"/>
              <a:gd name="adj2" fmla="val 535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52400" y="2590800"/>
          <a:ext cx="4495800" cy="1381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438400"/>
              </a:tblGrid>
              <a:tr h="37070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ปัญหาที่พบ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วิธีแก้ไข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63019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การสึกหรอของชิ้นส่วน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ติดต่อตัวแทนจำหน่ายเพื่อซื้ออะไหล่สำรอง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70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ความเสถียรจากการทำงาน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Cordia New" pitchFamily="34" charset="-34"/>
                          <a:cs typeface="Cordia New" pitchFamily="34" charset="-34"/>
                        </a:rPr>
                        <a:t>ปรับสเกลตามความเหมาะสม</a:t>
                      </a:r>
                      <a:endParaRPr lang="th-TH" sz="18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" y="4267200"/>
          <a:ext cx="1447800" cy="21031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กลุ่มที่มีปัญหา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นำเข้า ทั้งหมด 66.7%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ใช้ทั้งเครื่องนำเข้าและในประเทศ</a:t>
                      </a:r>
                      <a:r>
                        <a:rPr lang="th-TH" sz="20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33.3%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Left-Up Arrow 16"/>
          <p:cNvSpPr/>
          <p:nvPr/>
        </p:nvSpPr>
        <p:spPr>
          <a:xfrm>
            <a:off x="1676400" y="4191000"/>
            <a:ext cx="533400" cy="609600"/>
          </a:xfrm>
          <a:prstGeom prst="left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33400"/>
            <a:ext cx="662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การให้ความสำคัญกับการวิจัยพัฒนาเทคโนโลยี                                 หรือเครื่องจักรของผู้ประกอบการ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838200" y="14478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295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59436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1752600"/>
            <a:ext cx="2286000" cy="2590800"/>
          </a:xfrm>
          <a:prstGeom prst="wedgeRoundRectCallout">
            <a:avLst>
              <a:gd name="adj1" fmla="val 60600"/>
              <a:gd name="adj2" fmla="val 9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เป็นสิ่งจำเป็น แต่ขาดเงินทุนทำได้น้อยอาศัยการผลิตตามความต้องการของลูกค้าเป็นตัวช่วย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สร้างความมั่นคงและสร้างมูลค่าเพิ่มให้กับธุรกิจ</a:t>
            </a:r>
            <a:endParaRPr lang="th-TH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324600" y="1600200"/>
            <a:ext cx="2590800" cy="2438400"/>
          </a:xfrm>
          <a:prstGeom prst="wedgeRoundRectCallout">
            <a:avLst>
              <a:gd name="adj1" fmla="val -59412"/>
              <a:gd name="adj2" fmla="val 607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เทคโนโลยีหลักมีเจ้าของตลาดอยู่แล้วควรพัฒนาต่อยอดเพื่อการนำไปใช้ประโยชน์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สินค้าเป็นงานฝีมือจึงใช้เครื่องจักรเฉพาะบางขั้นตอน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สินค้าแข่งขันด้านรูปลักษณ์มากกว่าคุณสมบัติ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553200" y="4648200"/>
            <a:ext cx="2286000" cy="1676400"/>
          </a:xfrm>
          <a:prstGeom prst="wedgeRoundRectCallout">
            <a:avLst>
              <a:gd name="adj1" fmla="val -84970"/>
              <a:gd name="adj2" fmla="val -300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บริษัทมีขนาดเล็กงบประมาณจึงมีจำกัด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ช่วยเพิ่มมูลค่าให้กับสินค้า ลดการใช้แรงงาน ลดการใช้พลังงาน</a:t>
            </a:r>
            <a:endParaRPr lang="th-TH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4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66700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1</a:t>
            </a:r>
            <a:endParaRPr lang="th-TH" sz="66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590800"/>
            <a:ext cx="5572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ความเป็นมาของโครงการ</a:t>
            </a:r>
            <a:endParaRPr lang="th-TH" sz="36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40603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ความพึงพอใจต่อการพัฒนาเทคโนโลยีหรือเครื่องจักร                                ของผู้ประกอบการไทยของประเทศในปัจจุบัน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9050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8288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1905000"/>
            <a:ext cx="2895600" cy="4800600"/>
          </a:xfrm>
          <a:prstGeom prst="wedgeRoundRectCallout">
            <a:avLst>
              <a:gd name="adj1" fmla="val 58733"/>
              <a:gd name="adj2" fmla="val -25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19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ประเทศมีความต้องการพัฒนาเทคโนโลยีเพิ่มมากขึ้น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19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ภาครัฐให้ความสำคัญมากขึ้นเห็นได้จากงบประมาณและการช่วยเหลือผู้ประกอบการมากขึ้น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19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พัฒนาตามความต้องการของภาคเอกชนหรือผู้ใช้งานเป็นที่ตั้งทำให้ได้ผลงานที่เป็นประโยชน์และใช้งานได้จริง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19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การใช้งานเครื่องจักรในประเทศเป็นในลักษณะประยุกต์ใช้ให้เหมาะสม เพราะเครื่องจักรสำเร็จรูปไม่สามารถตอบสนองความต้องการได้ทั้งหมด ซึ่งเมื่อมีพัฒนาแล้วสามารถขยายตลาดให้กับบริษัทได้</a:t>
            </a:r>
            <a:endParaRPr lang="th-TH" sz="19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858000" y="2362200"/>
            <a:ext cx="2209800" cy="1676400"/>
          </a:xfrm>
          <a:prstGeom prst="wedgeRoundRectCallout">
            <a:avLst>
              <a:gd name="adj1" fmla="val -74697"/>
              <a:gd name="adj2" fmla="val -322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ผู้ประกอบการต้องการผลลัพธ์ตัวผลิตภัณฑ์ที่ขายได้ แต่ไม่กล้าลงทุนในการวิจัยจึงทำให้การพัฒนาเทคโนโลยีมีน้อย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410200" y="5867400"/>
            <a:ext cx="3657600" cy="914400"/>
          </a:xfrm>
          <a:prstGeom prst="wedgeRoundRectCallout">
            <a:avLst>
              <a:gd name="adj1" fmla="val -26175"/>
              <a:gd name="adj2" fmla="val -146465"/>
              <a:gd name="adj3" fmla="val 16667"/>
            </a:avLst>
          </a:prstGeom>
          <a:solidFill>
            <a:srgbClr val="C0C0C0">
              <a:lumMod val="20000"/>
              <a:lumOff val="80000"/>
            </a:srgbClr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ความสมบูรณ์ของเครื่องจักรยังมีน้อย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เทคโนโลยีมีการเปลี่ยนแปลง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ประเทศยังไม่สามารถเป็นผู้นำในการพัฒนา</a:t>
            </a:r>
            <a:endParaRPr lang="th-TH" sz="2000" b="1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1295400"/>
            <a:ext cx="5638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ยังมีพื้นที่ของการพัฒนาธุรกิจจากความต้องการทางเทคโนโลยีอีกมาก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334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ความเพียงพอของงานวิจัยพัฒนาเทคโนโลยี                                          หรือเครื่องจักรในอุตสาหกรรม</a:t>
            </a:r>
            <a:endParaRPr lang="th-TH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295400" y="15240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295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63246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cs typeface="IrisUPC" pitchFamily="34" charset="-34"/>
              </a:rPr>
              <a:t>ที่มา</a:t>
            </a:r>
            <a:r>
              <a:rPr lang="en-US" sz="1600" b="1" dirty="0" smtClean="0">
                <a:cs typeface="IrisUPC" pitchFamily="34" charset="-34"/>
              </a:rPr>
              <a:t>: </a:t>
            </a:r>
            <a:r>
              <a:rPr lang="th-TH" sz="1600" dirty="0" smtClean="0">
                <a:cs typeface="IrisUPC" pitchFamily="34" charset="-34"/>
              </a:rPr>
              <a:t>จากการสำรวจ</a:t>
            </a:r>
            <a:endParaRPr lang="th-TH" sz="1600" dirty="0">
              <a:cs typeface="IrisUPC" pitchFamily="34" charset="-34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1371600"/>
            <a:ext cx="2667000" cy="5257800"/>
          </a:xfrm>
          <a:prstGeom prst="wedgeRoundRectCallout">
            <a:avLst>
              <a:gd name="adj1" fmla="val 61397"/>
              <a:gd name="adj2" fmla="val -3749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สามารถแก้ไขโดย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การให้ความช่วยเหลือของภาครัฐในการสนับสนุนการพัฒนา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สร้างความตระหนักให้ผู้ประกอบการเห็นความสำคัญของงานวิจัยว่าจะช่วยบริษัทได้อย่างไร โดยเน้นความสำเร็จของการวิจัยว่าเป็นที่มาของผลิตภัณฑ์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การร่วมมือกับภาคเอกชนในการผลิตเพื่อสนองความต้องการ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การพัฒนางานวิจัยเชิงประยุกต์ให้มากขึ้น เพื่อสร้างความมั่นใจให้กับผู้ใช้งาน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010400" y="2286000"/>
            <a:ext cx="1905000" cy="1676400"/>
          </a:xfrm>
          <a:prstGeom prst="wedgeRoundRectCallout">
            <a:avLst>
              <a:gd name="adj1" fmla="val -88433"/>
              <a:gd name="adj2" fmla="val -274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แต่มีปัญหาที่การจัดการทางเทคโนโลยีซึ่งเป็นที่ต้องการของภาคอุตสาหกรรม</a:t>
            </a:r>
            <a:endParaRPr lang="th-TH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051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การวิจัยและพัฒนาเทคโนโลยีหรือเครื่องจักรเป็นของตนเอง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64770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038600" cy="639762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การวิจัยและพัฒนาเทคโนโลยี                              หรือเครื่องจักรเป็นของตนเอง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2360612" y="2286000"/>
          <a:ext cx="40401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ระดับการวิจัยและพัฒนาเทคโนโลยีหรือเครื่องจักร          เป็นของตนเอง (ยังเป็นการพัฒนาในระดับเริ่มต้น)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419600" y="2286000"/>
          <a:ext cx="41941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57912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2057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2057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ร้อยละของผู้ตอบ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343400" y="4038600"/>
            <a:ext cx="1068388" cy="304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343400" y="5867400"/>
            <a:ext cx="4724400" cy="609600"/>
          </a:xfrm>
          <a:prstGeom prst="wedgeRoundRectCallout">
            <a:avLst>
              <a:gd name="adj1" fmla="val 13123"/>
              <a:gd name="adj2" fmla="val -118799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ต้องการสร้างความมั่นคงให้กับธุรกิจจากการมีองค์ความรู้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ต้องการสร้างมูลค่าให้กับสินค้าของบริษัท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648200" y="2438400"/>
            <a:ext cx="4038600" cy="685800"/>
          </a:xfrm>
          <a:prstGeom prst="wedgeRoundRectCallout">
            <a:avLst>
              <a:gd name="adj1" fmla="val -16002"/>
              <a:gd name="adj2" fmla="val 85575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การแข่งขันของธุรกิจอยู่ที่รูปลักษณ์ของสินค้ามากกว่า เพราะคุณสมบัติสินค้าใกล้เคียงกัน 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28600" y="2286000"/>
            <a:ext cx="2133600" cy="4267200"/>
          </a:xfrm>
          <a:prstGeom prst="wedgeRoundRectCallout">
            <a:avLst>
              <a:gd name="adj1" fmla="val 91561"/>
              <a:gd name="adj2" fmla="val -1755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รูปแบบและวิธีการที่ใช้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การศึกษาผลงานของบริษัทใหญ่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การสร้างความร่วมมือระหว่างบริษัทกับภาครัฐ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การศึกษาความต้องการของผู้ใช้งานและผลิตให้ตรงกับความต้องการของผู้ใช้งาน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การสร้างความแตกต่างให้กับสินค้า</a:t>
            </a:r>
            <a:endParaRPr lang="th-TH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การวิจัยพัฒนาต่อยอดจากงานต้นแบบของภาครัฐ                                  สามารถช่วยยกระดับศักยภาพในการแข่งขัน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9050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086600" y="1676400"/>
            <a:ext cx="1600197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 smtClean="0">
                <a:cs typeface="IrisUPC" pitchFamily="34" charset="-34"/>
              </a:rPr>
              <a:t>หน่วย</a:t>
            </a:r>
            <a:r>
              <a:rPr lang="en-US" sz="1600" b="1" dirty="0" smtClean="0">
                <a:cs typeface="IrisUPC" pitchFamily="34" charset="-34"/>
              </a:rPr>
              <a:t>: </a:t>
            </a:r>
            <a:r>
              <a:rPr lang="th-TH" sz="1600" dirty="0" smtClean="0">
                <a:cs typeface="IrisUPC" pitchFamily="34" charset="-34"/>
              </a:rPr>
              <a:t>ร้อยละของผู้ตอบ</a:t>
            </a:r>
            <a:endParaRPr lang="th-TH" sz="1600" dirty="0"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cs typeface="IrisUPC" pitchFamily="34" charset="-34"/>
              </a:rPr>
              <a:t>ที่มา</a:t>
            </a:r>
            <a:r>
              <a:rPr lang="en-US" sz="1600" b="1" dirty="0" smtClean="0">
                <a:cs typeface="IrisUPC" pitchFamily="34" charset="-34"/>
              </a:rPr>
              <a:t>: </a:t>
            </a:r>
            <a:r>
              <a:rPr lang="th-TH" sz="1600" dirty="0" smtClean="0">
                <a:cs typeface="IrisUPC" pitchFamily="34" charset="-34"/>
              </a:rPr>
              <a:t>จากการสำรวจ</a:t>
            </a:r>
            <a:endParaRPr lang="th-TH" sz="1600" dirty="0">
              <a:cs typeface="IrisUPC" pitchFamily="34" charset="-34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1752600"/>
            <a:ext cx="3276600" cy="2057400"/>
          </a:xfrm>
          <a:prstGeom prst="wedgeRoundRectCallout">
            <a:avLst>
              <a:gd name="adj1" fmla="val 43577"/>
              <a:gd name="adj2" fmla="val 679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บริษัทขนาดเล็กงบประมาณน้อยสำหรับการวิจัยและพัฒนาต่อยอดเองทั้งหมดและขาดความรู้บางอย่าง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เครื่องต้นแบบยังไม่เหมาะสมกับการใช้งานจริงยังต้องพัฒนาอีก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ขึ้นอยู่กับการนำไปต่อยอดสร้างมูลค่าเพิ่ม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629400" y="5410200"/>
            <a:ext cx="2362200" cy="1295400"/>
          </a:xfrm>
          <a:prstGeom prst="wedgeRoundRectCallout">
            <a:avLst>
              <a:gd name="adj1" fmla="val -24957"/>
              <a:gd name="adj2" fmla="val -1076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cs typeface="KodchiangUPC" pitchFamily="18" charset="-34"/>
              </a:rPr>
              <a:t> ช่วยลดต้นทุนในการพัฒนาของเอกชน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cs typeface="KodchiangUPC" pitchFamily="18" charset="-34"/>
              </a:rPr>
              <a:t> ช่วยให้การพัฒนาทำได้เร็วขึ้น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cs typeface="KodchiangUPC" pitchFamily="18" charset="-34"/>
              </a:rPr>
              <a:t> ขึ้นอยู่กับการนำไปประยุกต์ใช้</a:t>
            </a:r>
            <a:endParaRPr lang="th-TH" sz="2000" b="1" dirty="0">
              <a:solidFill>
                <a:schemeClr val="tx1"/>
              </a:solidFill>
              <a:cs typeface="KodchiangUPC" pitchFamily="18" charset="-34"/>
            </a:endParaRPr>
          </a:p>
        </p:txBody>
      </p:sp>
      <p:sp>
        <p:nvSpPr>
          <p:cNvPr id="12" name="Right Brace 11"/>
          <p:cNvSpPr/>
          <p:nvPr/>
        </p:nvSpPr>
        <p:spPr>
          <a:xfrm rot="729190">
            <a:off x="6813625" y="4066750"/>
            <a:ext cx="3810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200400" y="1295400"/>
            <a:ext cx="3200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เกิดองค์ความรู้ที่นำไปพัฒนาต่อยอดได้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25959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ความสำคัญของเทคโนโลยีเพื่อยกระดับศักยภาพในการแข่งขันที่ตอบสนองต่ออุตสาหกรรมเป้าหมายของประเทศ ปี 2556-2559</a:t>
            </a:r>
            <a:endParaRPr lang="th-TH" sz="22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2192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0163" y="25400"/>
            <a:ext cx="90487" cy="90488"/>
          </a:xfrm>
          <a:prstGeom prst="rect">
            <a:avLst/>
          </a:prstGeom>
          <a:solidFill>
            <a:srgbClr val="C0504D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533400" y="6440269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362200" y="6211669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    </a:t>
                      </a:r>
                      <a:endParaRPr lang="th-T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 </a:t>
                      </a:r>
                      <a:endParaRPr lang="th-T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6364069"/>
            <a:ext cx="228600" cy="228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6364069"/>
            <a:ext cx="2286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6364069"/>
            <a:ext cx="2286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6287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ปานกลาง</a:t>
            </a:r>
          </a:p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4.01-6.00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5218" y="6287869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มาก</a:t>
            </a:r>
          </a:p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6.01-8.00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69218" y="6287869"/>
            <a:ext cx="91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มากที่สุด</a:t>
            </a:r>
          </a:p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8.01-10.00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628650"/>
          </a:xfrm>
        </p:spPr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ความคาดหวังที่ต้องการและสถานภาพปัจจุบันที่เกิดในการพัฒนาเทคโนโลยีของไทย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52400" y="19050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6519446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ที่มา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จากการสำรวจ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7959"/>
            <a:ext cx="8915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ค่าความแตกต่างกัน/ช่องว่าง (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Gap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) แสดงให้เห็นถึงสถานภาพการดำเนินงานที่เกิดขึ้นจริงกับการตอบสนองต่อความคาดหวังที่ต้องการ ซึ่งพบว่า </a:t>
            </a:r>
            <a:r>
              <a:rPr lang="th-TH" sz="2000" b="1" u="sng" dirty="0" smtClean="0">
                <a:latin typeface="Cordia New" pitchFamily="34" charset="-34"/>
                <a:cs typeface="Cordia New" pitchFamily="34" charset="-34"/>
              </a:rPr>
              <a:t>ช่องว่างระว่างข้อเท็จจริงกับเป้าหมายยังมีอีกมาก</a:t>
            </a:r>
            <a:endParaRPr lang="th-TH" sz="2000" b="1" u="sng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947454"/>
            <a:ext cx="1143000" cy="3385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1600" b="1" dirty="0" smtClean="0">
                <a:latin typeface="Cordia New" pitchFamily="34" charset="-34"/>
                <a:cs typeface="Cordia New" pitchFamily="34" charset="-34"/>
              </a:rPr>
              <a:t>หน่วย</a:t>
            </a:r>
            <a:r>
              <a:rPr lang="en-US" sz="16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ค่าเฉลี่ย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20000" y="6400800"/>
            <a:ext cx="9144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 80.01% ขึ้นไป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705600" y="6400800"/>
            <a:ext cx="6858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61.01-80.00% 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7886700" y="5829300"/>
            <a:ext cx="228600" cy="76200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Brace 14"/>
          <p:cNvSpPr/>
          <p:nvPr/>
        </p:nvSpPr>
        <p:spPr>
          <a:xfrm rot="5400000">
            <a:off x="7048500" y="5829300"/>
            <a:ext cx="228600" cy="762000"/>
          </a:xfrm>
          <a:prstGeom prst="righ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ight Brace 15"/>
          <p:cNvSpPr/>
          <p:nvPr/>
        </p:nvSpPr>
        <p:spPr>
          <a:xfrm rot="5400000">
            <a:off x="6286500" y="5829300"/>
            <a:ext cx="228600" cy="762000"/>
          </a:xfrm>
          <a:prstGeom prst="righ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"/>
          <p:cNvSpPr txBox="1"/>
          <p:nvPr/>
        </p:nvSpPr>
        <p:spPr>
          <a:xfrm>
            <a:off x="5791200" y="6400800"/>
            <a:ext cx="7620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Cordia New" pitchFamily="34" charset="-34"/>
                <a:cs typeface="Cordia New" pitchFamily="34" charset="-34"/>
              </a:rPr>
              <a:t>40.01-60.00% </a:t>
            </a:r>
            <a:endParaRPr lang="th-TH" sz="16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ผลประโยชน์ที่เกิดขึ้นจากโครงการ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655637"/>
            <a:ext cx="645795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ปัญหาอุปสรรคที่พบและแนวทางแก้ไขที่คาดหวัง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610600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5644"/>
                <a:gridCol w="2168596"/>
                <a:gridCol w="5166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ระยะเวลา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ปัญหาอุปสรรค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แนวทางแก้ไข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ก่อนดำเนินโครงการ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การเชื่อมโยงความต้องการระหว่างนักวิชาการกับภาคเอกชน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การเป็นตัวกลางในการจับคู่ธุรกิจ และการจับคู่นักวิชาการที่มีความรู้ความสามารถกับภาคเอกชนที่มีความต้องการ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ศูนย์กลางรวบรวมเทคโนโลยีการผลิต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การสร้างเครือข่ายนักเทคโนโลยี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โครงการนี้เป็นที่รู้จักในวงแคบทำให้เป็นอุปสรรคต่อการเพิ่มขึ้นของผู้ประกอบรายใหม่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การเพิ่มการประชาสัมพันธ์โครงการ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การขยายเครือข่ายผู้ประกอบการและนักเทคโนโลยี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447800"/>
          <a:ext cx="8991600" cy="499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9727"/>
                <a:gridCol w="2523957"/>
                <a:gridCol w="5047916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ระยะเวลา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ปัญหาอุปสรรค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แนวทางแก้ไข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ระหว่างดำเนินโครงการ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ระยะเวลาในการดำเนินงานโครงการน้อยเกินไป (โครงการส่วนใหญ่ต้องทำให้สิ้นสุดภายใน 1 ปี งบประมาณ)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การขยายระยะเวลาในการศึกษาเพื่อให้เกิดผลงานที่มีประสิทธิภาพ และการแบ่งโครงการเป็นระยะในการพัฒนา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300" b="1" dirty="0">
                        <a:cs typeface="Kodchiang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ผู้ประกอบการไม่มีความสามารถทางการเงินในการจะดำเนินการจนเสร็จสิ้นโครงการ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การติดตามการทำงานของผู้ประกอบการเพื่อรับทราบปัญหา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เพิ่มจำนวนบุคลากรที่มีความเชี่ยวชาญเฉพาะสำหรับการติดตามช่วยเหลือให้ข้อมูลเป็นรายสาขาเพื่อรับทราบปัญหาและอุปสรรคจากการดำเนินงานต่อไปได้</a:t>
                      </a:r>
                      <a:endParaRPr lang="th-TH" sz="2000" b="1" dirty="0" smtClean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300" b="1" dirty="0">
                        <a:cs typeface="Kodchiang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kern="1200" dirty="0" smtClean="0">
                          <a:latin typeface="Cordia New" pitchFamily="34" charset="-34"/>
                          <a:cs typeface="Cordia New" pitchFamily="34" charset="-34"/>
                        </a:rPr>
                        <a:t>การขาดแคลนทรัพยากรพื้นฐานที่จำเป็นต่อการพัฒนาเทคโนโลยี เช่น เครื่องมือพื้นฐาน</a:t>
                      </a:r>
                      <a:r>
                        <a:rPr lang="th-TH" sz="2000" b="1" kern="1200" baseline="0" dirty="0" smtClean="0">
                          <a:latin typeface="Cordia New" pitchFamily="34" charset="-34"/>
                          <a:cs typeface="Cordia New" pitchFamily="34" charset="-34"/>
                        </a:rPr>
                        <a:t> องค์ความรู้เฉพาะทางบางอย่าง อุปกรณ์หรือชิ้นส่วน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มีผู้เชี่ยวชาญกลางเพื่อช่วยเหลือนักวิจัยในการพัฒนางานที่เป็นองค์ความรู้เฉพาะทางเนื่องจากในการพัฒนาเทคโนโลยีบางอย่างต้องอาศัยองค์ความรู้</a:t>
                      </a:r>
                      <a:r>
                        <a:rPr lang="th-TH" sz="20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แบบสห</a:t>
                      </a: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วิชา ซึ่งนักวิจัยใจคนเดียวไม่สามารถทำให้ประสบความสำเร็จได้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การพัฒนาโครงสร้างพื้นฐานที่จำเป็นสำหรับการวิจัย ให้เปิดให้ผู้ผลิตใช้ประโยชน์ได้ โดยอาจจะเรียกเก็บค่าบริการ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6850" y="655637"/>
            <a:ext cx="645795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ปัญหาอุปสรรคที่พบและแนวทางแก้ไขที่คาดหวัง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295400"/>
          <a:ext cx="8991600" cy="554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3757"/>
                <a:gridCol w="1560443"/>
                <a:gridCol w="586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ระยะเวลา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ปัญหาอุปสรรค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แนวทางแก้ไข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หลังจบโครงการ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การขาดการยอมรับจากผู้ใช้งาน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มีการออกใบรับรองคุณภาพที่เป็นที่ยอมรับในระดับสากล และประชาสัมพันธ์โครงการและผลิตภัณฑ์จากโครงการมากขึ้น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200" b="1" dirty="0">
                        <a:cs typeface="Kodchiang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ความต่อเนื่องของการสนับสนุน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สนับสนุนโครงการที่มีความเชื่อมโยงหรือต่อเนื่องกับโครงการในอดีตเพื่อให้เห็นผลการพัฒนาที่เป็นรูปธรรม</a:t>
                      </a:r>
                      <a:endParaRPr lang="th-TH" sz="2000" b="1" dirty="0" smtClean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sz="2200" b="1" dirty="0">
                        <a:cs typeface="Kodchiang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b="1" kern="1200" dirty="0" smtClean="0">
                          <a:latin typeface="Cordia New" pitchFamily="34" charset="-34"/>
                          <a:cs typeface="Cordia New" pitchFamily="34" charset="-34"/>
                        </a:rPr>
                        <a:t>ขาดหน่วยงานกลางในการช่วยเหลือเกี่ยวกับเรื่องการขยายผลในเชิงพาณิชย์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การสร้างความร่วมมือกับหน่วยงานภาครัฐด้วยกันเพื่อสร้างงานวิจัยที่เกิดประโยชน์สูงต่อประชาชน เช่น กระทรวงวิทยาศาสตร์และเทคโนโลยีพัฒนาเครื่องมือวัด กรมวิทยาศาสตร์บริการพัฒนาวิธีการวัด กระทรวงสาธารณสุขนำผลงานไปใช้ กระทรวงอุตสาหกรรมประชาสัมพันธ์เผยแพร่ให้กับผู้ประกอบการ</a:t>
                      </a:r>
                      <a:r>
                        <a:rPr lang="th-TH" sz="20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กระทรวงพาณิชย์นำไปแสดงในงานแสดงสินค้าเพื่อขยายตลาด</a:t>
                      </a:r>
                      <a:endParaRPr lang="th-TH" sz="20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การจัดทำวารสารเครื่องจักรกลเพื่อเสนอผลงานให้กับผู้ประกอบการรับทราบ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การสร้างความร่วมมือกับหน่วยงานภาครัฐที่มีความชำนาญทางด้านตลาด เพื่อ</a:t>
                      </a:r>
                      <a:r>
                        <a:rPr lang="th-TH" sz="2000" b="1" kern="1200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เพิ่มช่องทางในการจำหน่าย</a:t>
                      </a: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000" b="1" kern="1200" dirty="0" smtClean="0">
                          <a:latin typeface="Cordia New" pitchFamily="34" charset="-34"/>
                          <a:cs typeface="Cordia New" pitchFamily="34" charset="-34"/>
                        </a:rPr>
                        <a:t>การช่วยเหลือในการตรวจสอบลิขสิทธิ์ของเครื่องที่ผลิตขึ้น</a:t>
                      </a:r>
                      <a:endParaRPr lang="th-TH" sz="20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6850" y="655637"/>
            <a:ext cx="645795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ปัญหาอุปสรรคที่พบและแนวทางแก้ไขที่คาดหวัง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667000"/>
            <a:ext cx="495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628650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ที่มาของโครงการ</a:t>
            </a:r>
            <a:endParaRPr lang="th-T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76200" y="1219200"/>
          <a:ext cx="685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838200" y="1295400"/>
            <a:ext cx="4038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th-TH" sz="20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เริ่มดำเนินการ </a:t>
            </a:r>
          </a:p>
          <a:p>
            <a:pPr lvl="0" algn="ctr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“โครงการพัฒนาและถ่ายทอดเทคโนโลยี</a:t>
            </a:r>
          </a:p>
          <a:p>
            <a:pPr lvl="0" algn="ctr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ด้วยกระบวนการวิศวกรรมย้อนรอย”</a:t>
            </a:r>
            <a:endParaRPr lang="th-TH" sz="20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838200" y="2743200"/>
            <a:ext cx="4038600" cy="945776"/>
          </a:xfrm>
          <a:prstGeom prst="rect">
            <a:avLst/>
          </a:prstGeom>
          <a:solidFill>
            <a:schemeClr val="bg1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ประเมินผลกระทบการดำเนินงาน</a:t>
            </a:r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lvl="0" algn="ctr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ตั้งแต่ปี 2549-2553 </a:t>
            </a:r>
          </a:p>
          <a:p>
            <a:pPr lvl="0" algn="ctr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โดย ศูนย์พยากรณ์เศรษฐกิจธุรกิจ ม.หอการค้าไทย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838200" y="4267200"/>
            <a:ext cx="4038600" cy="94577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u="sng" spc="-1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เปลี่ยนชื่อ</a:t>
            </a:r>
            <a:r>
              <a:rPr lang="th-TH" sz="2000" b="1" spc="-1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เป็น “โครงการพัฒนาและถ่ายทอดเทคโนโลยีด้วยกระบวนการวิศวกรรมเพื่อการสร้างสรรค์คุณค่า”</a:t>
            </a:r>
            <a:endParaRPr lang="th-TH" sz="2000" b="1" spc="-10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838200" y="5759824"/>
            <a:ext cx="4038600" cy="94577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u="sng" spc="-1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จัดทำ</a:t>
            </a:r>
            <a:r>
              <a:rPr lang="th-TH" sz="2000" b="1" spc="-10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“ยุทธศาสตร์และแนวทางการสนับสนุนการพัฒนาเทคโนโลยีไทย เพื่อสนับสนุนอุตสาหกรรมเป้าหมายของประเทศไทย ปี พ.ศ. 2556 ถึง พ.ศ. 2559”</a:t>
            </a:r>
            <a:endParaRPr lang="th-TH" sz="2000" b="1" spc="-1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124200"/>
            <a:ext cx="228600" cy="304800"/>
          </a:xfrm>
          <a:prstGeom prst="rightArrow">
            <a:avLst>
              <a:gd name="adj1" fmla="val 50000"/>
              <a:gd name="adj2" fmla="val 5353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 flipH="1">
            <a:off x="5257800" y="1295400"/>
            <a:ext cx="3810000" cy="5562600"/>
          </a:xfrm>
          <a:prstGeom prst="rect">
            <a:avLst/>
          </a:prstGeom>
          <a:solidFill>
            <a:srgbClr val="66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th-TH" sz="1900" dirty="0">
              <a:solidFill>
                <a:schemeClr val="tx1"/>
              </a:solidFill>
            </a:endParaRPr>
          </a:p>
        </p:txBody>
      </p:sp>
      <p:graphicFrame>
        <p:nvGraphicFramePr>
          <p:cNvPr id="20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5334000" y="1219200"/>
          <a:ext cx="3581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Content Placeholder 16"/>
          <p:cNvGraphicFramePr>
            <a:graphicFrameLocks/>
          </p:cNvGraphicFramePr>
          <p:nvPr/>
        </p:nvGraphicFramePr>
        <p:xfrm>
          <a:off x="5410200" y="4419600"/>
          <a:ext cx="3505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6" name="Content Placeholder 16"/>
          <p:cNvGraphicFramePr>
            <a:graphicFrameLocks/>
          </p:cNvGraphicFramePr>
          <p:nvPr/>
        </p:nvGraphicFramePr>
        <p:xfrm>
          <a:off x="5334000" y="2743200"/>
          <a:ext cx="3581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50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ea typeface="MS PGothic" pitchFamily="34" charset="-128"/>
                <a:cs typeface="Cordia New" pitchFamily="34" charset="-34"/>
              </a:rPr>
              <a:t>4.2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2057400"/>
            <a:ext cx="60769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400" b="1" dirty="0" smtClean="0">
                <a:latin typeface="Cordia New" pitchFamily="34" charset="-34"/>
                <a:cs typeface="Cordia New" pitchFamily="34" charset="-34"/>
              </a:rPr>
              <a:t>ทัศนะศักยภาพความเชี่ยวชาญของหน่วยงานภาครัฐในเทคโนโลยีสาขาต่างๆ</a:t>
            </a:r>
            <a:endParaRPr lang="th-TH" sz="34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628650"/>
          </a:xfrm>
        </p:spPr>
        <p:txBody>
          <a:bodyPr/>
          <a:lstStyle/>
          <a:p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ระดับปัญหาของการพัฒนาทางเทคโนโลยีของประเทศ                       เพื่อตอบสนองภาคอุตสาหกรรมของประเทศ</a:t>
            </a: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21536"/>
          <a:ext cx="8610600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ปัญหา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2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ค่าเฉลี่ย</a:t>
                      </a:r>
                    </a:p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h-TH" sz="22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(คะแนนเต็ม 5.00)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งบประมาณสนับสนุนการวิจัยและพัฒนามีอยู่จำกัด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3.40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8890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การขาดการติดตามข้อมูลข่าวสารเกี่ยวกับกฎระเบียบหรือมาตรฐานสากลที่เปลี่ยนแปลง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3.25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8890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ขาดแคลนบุคลากรที่มีความรู้เกี่ยวกับเทคโนโลยีใหม่ๆ ที่ใช้ใน</a:t>
                      </a: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ภาคอุตสาหกรรม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3.00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บุคลากรทางด้านเทคนิคที่มีความชำนาญเฉพาะทางมีไม่เพียงพอ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3.00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บุคลากรขาดการพัฒนาทักษะ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3.00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การขาดแคลนวัตถุดิบพื้นฐาน เช่น เหล็ก 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3.00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การเปลี่ยนแปลงระดับเทคโนโลยีที่รวดเร็ว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2.80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เครื่องมือเครื่องจักรพื้นฐานสำหรับการพัฒนาไม่เพียงพอ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2.40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  <a:tabLst>
                          <a:tab pos="90170" algn="l"/>
                          <a:tab pos="320040" algn="l"/>
                        </a:tabLst>
                      </a:pPr>
                      <a:r>
                        <a:rPr lang="th-TH" sz="2200" b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เครื่องมือเครื่องจักรที่มีอยู่มีประสิทธิภาพต่ำ</a:t>
                      </a:r>
                      <a:endParaRPr lang="en-US" sz="2200" b="1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2.25</a:t>
                      </a:r>
                      <a:endParaRPr lang="en-US" sz="2200" b="1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6258560"/>
          <a:ext cx="8458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1.00-1.80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=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น้อยที่สุด</a:t>
                      </a:r>
                      <a:endParaRPr lang="th-TH" sz="18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1.81-2.60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=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น้อย</a:t>
                      </a:r>
                      <a:endParaRPr lang="th-TH" sz="18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2.61-3.40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=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ปานกลาง</a:t>
                      </a:r>
                      <a:endParaRPr lang="th-TH" sz="18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3.41-4.20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=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มาก</a:t>
                      </a:r>
                      <a:endParaRPr lang="th-TH" sz="180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4.21-5.00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=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มากที่สุด</a:t>
                      </a:r>
                      <a:endParaRPr lang="th-TH" sz="18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สาขางานวิจัยและพัฒนาเทคโนโลยี                                             หรือเครื่องจักรที่ประเทศไทยมีความโดดเด่น</a:t>
            </a:r>
            <a:endParaRPr lang="th-TH" sz="28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00600"/>
          </a:xfrm>
        </p:spPr>
        <p:txBody>
          <a:bodyPr/>
          <a:lstStyle/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ด้านการเกษตร เช่น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เทคโนโลยีเครื่องจักรกลการเกษตร (รถไถ รถนวด รถเกี่ยว)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ด้านอาหาร เช่น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เทคโนโลยีระบบสายพานลำเลียง ระบบไมโคคอน</a:t>
            </a:r>
            <a:r>
              <a:rPr lang="th-TH" b="1" dirty="0" err="1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เทรลเลอร์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(เซนเซอร์ตรวจสอบ ชิ้นส่วนอิเล็กทรอนิกส์ขนาดเล็กตรวจจับสัญญาณ)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ด้านพลังงาน เช่น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พลังงาน</a:t>
            </a:r>
            <a:r>
              <a:rPr lang="th-TH" b="1" dirty="0" err="1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ชีว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มวล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ด้านพลาสติก เช่น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เทคโนโลยีระบบสายพานลำเลียง สกรูสำหรับการหลอม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ด้านการแพทย์ เช่น 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ถุงมือถาง สายน้ำเกลือ ชุดวิเคราะห์ทดสอบ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53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ea typeface="MS PGothic" pitchFamily="34" charset="-128"/>
                <a:cs typeface="Cordia New" pitchFamily="34" charset="-34"/>
              </a:rPr>
              <a:t>4.3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2057400"/>
            <a:ext cx="6153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ความคาดหวังต่อการพัฒนา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เทคโนโลยี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ของไทยในอนาคต</a:t>
            </a:r>
            <a:endParaRPr lang="th-TH" sz="36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477000" cy="563563"/>
          </a:xfrm>
        </p:spPr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ทัศนะของผู้ประกอบการที่ต้องการให้รัฐบาลสนับสนุนการพัฒนาเทคโนโลยีในแต่ละด้านของแต่ละอุตสาหกรรม ในช่วง 1-5 ปีข้างหน้า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219200"/>
          <a:ext cx="914399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609599"/>
                <a:gridCol w="1371600"/>
                <a:gridCol w="914400"/>
                <a:gridCol w="1371600"/>
                <a:gridCol w="914400"/>
                <a:gridCol w="1447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อุตสาหกรรม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สร้างมูลค่าเพิ่มได้สูง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พัฒนาเครื่องมือสนับสนุนทรัพยากรในประเทศ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เพิ่มศักยภาพในการแข่งขันได้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การพัฒนาเครื่องมือให้เพียงพอและมีราคาเหมาะสม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แก้ปัญหาขาดแคลนแรงงาน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สร้างผลกระทบต่อเศรษฐกิจ</a:t>
                      </a:r>
                      <a:r>
                        <a:rPr lang="th-TH" sz="1900" baseline="0" dirty="0" smtClean="0">
                          <a:latin typeface="Cordia New" pitchFamily="34" charset="-34"/>
                          <a:cs typeface="Cordia New" pitchFamily="34" charset="-34"/>
                        </a:rPr>
                        <a:t>  และประชาชนสูง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การพัฒนาที่รักษาสิ่งแวดล้อม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ก่อสร้าง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แอนนิ</a:t>
                      </a:r>
                      <a:r>
                        <a:rPr lang="th-TH" sz="19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เมชั่น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การเกษตร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90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แปรรูปอาหาร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โล</a:t>
                      </a: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จิ</a:t>
                      </a:r>
                      <a:r>
                        <a:rPr lang="th-TH" sz="19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สติกส์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เทคโนโลยีชีวภาพ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การแพทย์และสาธารณสุข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พลังงานทดแทน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ยางและผลิตภัณฑ์ยาง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สิ่งแวดล้อม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 smtClean="0">
                          <a:latin typeface="Cordia New" pitchFamily="34" charset="-34"/>
                          <a:cs typeface="Cordia New" pitchFamily="34" charset="-34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90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62940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ความต้องการทางเทคโนโลยีของผู้ประกอบการ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219200"/>
          <a:ext cx="8991600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การสัมภาษณ์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การประชุมกลุ่มย่อย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การสร้างมูลค่าเพิ่ม(การแปรรูปผลิตภัณฑ์ การออกแบบผลิตภัณฑ์ การพัฒนาบรรจุภัณฑ์ที่ตอบสนองความต้องการของผู้บริโภค การใช้ประโยชน์ของเหลือจากกระบวนการผลิต)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การเพิ่มมูลค่าเพิ่ม (การแปรรูปข้าว </a:t>
                      </a:r>
                      <a:r>
                        <a:rPr lang="th-TH" sz="19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ไบ</a:t>
                      </a: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โอเทคโนโลยี)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การพัฒนาที่เน้นการแปลงวัตถุดิบให้เป็นผลิตภัณฑ์ หรือการแปลงองค์ความรู้ไปสู่การเพิ่มมูลค่า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การพัฒนาเครื่องจักรขนาดเล็กที่มีศักยภาพแข่งขันได้ (มีความต้องการของตลาด มีองค์ความรู้ ต้นทุนไม่สูง)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ลดต้นทุนการผลิต (ลดการใช้พลังงาน ลดการใช้แรงงาน ลดปริมาณการใช้วัตถุดิบ 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ปรับปรุงคุณสมบัติของวัตถุดิบ </a:t>
                      </a: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ลดปริมาณของเสีย ลดระยะเวลา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การพัฒนาให้มีต้นทุนลดลงและแข่งขันได้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เครื่องมือวัดเพื่อตรวจสอบคุณภาพ (ระบบ </a:t>
                      </a:r>
                      <a:r>
                        <a:rPr lang="en-US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RFID</a:t>
                      </a: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เครื่องตรวจจับอัตโนมัติ)</a:t>
                      </a:r>
                      <a:endParaRPr lang="th-TH" sz="1900" b="1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การเพิ่มจำนวนและพัฒนาศูนย์ทดสอบมาตรฐาน</a:t>
                      </a:r>
                    </a:p>
                    <a:p>
                      <a:pPr lvl="0"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การพัฒนาให้ได้มาตรฐานสากล (มีความปลอดภัย เป็นมิตรกับสิ่งแวดล้อม)</a:t>
                      </a:r>
                    </a:p>
                    <a:p>
                      <a:pPr lvl="0"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การพัฒนาคุณภาพไม่ให้ถูก </a:t>
                      </a:r>
                      <a:r>
                        <a:rPr lang="en-US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NTB</a:t>
                      </a: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เครื่องจักรกลการเกษตรก่อนและหลังเก็บเกี่ยว (เครื่องไถ เครื่องปลูก เครื่องให้น้ำและปุ๋ย เครื่องนวด เครื่องเก็บเกี่ยว เครื่องอบแห้ง เครื่องสี เครื่องปลอก/กะเทาะเปลือก เครื่องคัดขนาด)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การพัฒนาเครื่องจักรขนาดเล็กที่มีศักยภาพแข่งขันได้ (มีความต้องการของตลาด มีองค์ความรู้ ต้นทุนไม่สูง)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62940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ความต้องการทางเทคโนโลยีของผู้ประกอบการ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264920"/>
          <a:ext cx="8991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การสัมภาษณ์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การประชุมกลุ่มย่อย</a:t>
                      </a:r>
                      <a:endParaRPr lang="th-TH" sz="19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เทคโนโลยีทางด้านพลังงาน เช่น เครื่องผลิตเชื้อเพลิง</a:t>
                      </a:r>
                      <a:r>
                        <a:rPr lang="th-TH" sz="1900" b="1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ชีว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มวล การผลิตแก๊สชีวภาพจากหลุมฝังกลบขยะ</a:t>
                      </a:r>
                      <a:r>
                        <a:rPr lang="th-TH" sz="1900" b="1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(</a:t>
                      </a:r>
                      <a:r>
                        <a:rPr lang="en-US" sz="1900" b="1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Landfill Gas) </a:t>
                      </a:r>
                      <a:r>
                        <a:rPr lang="th-TH" sz="19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ระบบไฟฟ้าอัตโนมัติ </a:t>
                      </a:r>
                      <a:r>
                        <a:rPr lang="th-TH" sz="1900" b="1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(</a:t>
                      </a:r>
                      <a:r>
                        <a:rPr lang="en-US" sz="1900" b="1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Smart Grid)</a:t>
                      </a:r>
                      <a:endParaRPr lang="th-TH" sz="1900" b="1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การพัฒนาเทคโนโลยีทางพลังงาน เช่น เครื่องสำรองพลังงาน เครื่องกรองพลังงาน</a:t>
                      </a:r>
                      <a:r>
                        <a:rPr lang="th-TH" sz="1900" b="1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ชีว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มวล แบตเตอรี่ไฟฟ้า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วัสดุ อุปกรณ์และเครื่องมือทางการแพทย์ เช่น สายยางให้อาหาร สายน้ำเกลือ ระบบโทรเวช หุ่นยนต์พยาบาล รถเข็น ขาเทียม ชิ้นส่วนในกล้องผ่าตัด</a:t>
                      </a: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การพัฒนาเครื่องมือทางการแพทย์ที่ไม่ได้เข้าสู่ร่างกาย ซึ่งไม่ต้องใช้ใบรับรอง เช่น ที่นอนลม เตียงพยาบาล ชุดทดสอบสำเร็จรูป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เครื่องมือที่อำนวยความสะดวกในกระบวนการผลิต</a:t>
                      </a: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(เครื่องปิดฉลาก เครื่องปิดผนึก อุปกรณ์การเคลื่อนย้าย สายพานลำเลียง)</a:t>
                      </a: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 การเพิ่มปริมาณผลผลิต (วางแผนการผลิตให้เหมาะสมกับพื้นที่)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การปรับปรุงคุณภาพการผลิต (เครื่องบำบัดน้ำเสีย พัฒนาบรรจุภัณฑ์รักษาคุณภาพ)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การพัฒนางานวิจัยทั้งระบบห่วงโซ่</a:t>
                      </a:r>
                      <a:r>
                        <a:rPr lang="th-TH" sz="19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อุปทาน</a:t>
                      </a:r>
                      <a:r>
                        <a:rPr lang="th-TH" sz="1900" b="1" dirty="0" smtClean="0">
                          <a:latin typeface="Cordia New" pitchFamily="34" charset="-34"/>
                          <a:cs typeface="Cordia New" pitchFamily="34" charset="-34"/>
                        </a:rPr>
                        <a:t>อย่างต่อเนื่อง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การพัฒนาเครื่องมือเครื่องจักรโดยใช้การตลาดนำ และต้องขายได้</a:t>
                      </a:r>
                      <a:endParaRPr lang="th-TH" sz="19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62940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ความต้องการทางเทคโนโลยีของผู้ประกอบการ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953000"/>
          </a:xfrm>
        </p:spPr>
        <p:txBody>
          <a:bodyPr/>
          <a:lstStyle/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การพัฒนาเครื่องมือเครื่องจักรที่เป็นประโยชน์กับประชาชนในวงกว้าง (เครื่องมือทางการเกษตร เครื่องกรีดยาง เครื่องตัด/แยกทลายปาล์ม เครื่องหีบปาล์ม)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การพัฒนาเครื่องมือเครื่องจักรที่ประชาชน 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SMEs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หรือชุมชน เข้าถึงได้ง่าย (ใช้องค์ความรู้เข้าใจง่าย ต้นทุนไม่สูง)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การพัฒนาเครื่องมือเครื่องจักรโดยใช้การตลาดนำ และต้องขายได้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การพัฒนาเครื่องมือเครื่องจักรเพื่อตอบสนองตลาดภูมิภาคอาเซียนและกลุ่มประเทศเพื่อนบ้าน 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CLMV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เช่น ลาว พม่า กัมพูชา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การพัฒนาเครื่องจักรขนาดเล็กที่มีศักยภาพแข่งขันได้ (มีความต้องการของตลาด มีองค์ความรู้ ต้นทุนไม่สูง)</a:t>
            </a:r>
          </a:p>
          <a:p>
            <a:pPr algn="thaiDist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การพัฒนาเครื่องมือทางการแพทย์ที่ไม่ได้เข้าสู่ร่างกาย ซึ่งไม่ต้องใช้ใบรับรอง เช่น ที่นอนลม เตียงพยาบาล ชุดทดสอบสำเร็จรูป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5637"/>
            <a:ext cx="6381750" cy="563563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ศักยภาพของประเทศในการวิจัยและพัฒนาเทคโนโลยีในช่วง 1-5 ปีข้างหน้า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124200"/>
          </a:xfrm>
        </p:spPr>
        <p:txBody>
          <a:bodyPr/>
          <a:lstStyle/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ภาครัฐมีแผนการสนับสนุนที่ชัดเจน (ทั้งขอบเขตการดำเนินงานและหน่วยงานรับผิดชอบ)</a:t>
            </a:r>
          </a:p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ภาครัฐมีการสนับสนุนอย่างต่อเนื่อง (งบประมาณ กิจกรรม/โครงการ บุคลากร โครงสร้างพื้นฐาน)</a:t>
            </a:r>
          </a:p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ผู้ประกอบการให้ความสำคัญกับการวิจัยและพัฒนาทางเทคโนโลยีมากขึ้น</a:t>
            </a:r>
          </a:p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ผู้ประกอบการสามารถพัฒนาต่อยอดในเชิงพาณิชย์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59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4.4</a:t>
            </a:r>
            <a:endParaRPr lang="th-TH" sz="44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1384518"/>
            <a:ext cx="6096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ความคาดหวังต่อทิศทางและบทบาทการดำเนินงานของสำนักส่งเสริมและถ่ายทอดเทคโนโลยี สำนักงานปลัดกระทรวงวิทยาศาสตร์และเทคโนโลยีที่ควรจะเป็นในช่วง 1-5 ปีข้างหน้า 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b="1" dirty="0" smtClean="0">
                <a:latin typeface="Cordia New" pitchFamily="34" charset="-34"/>
                <a:ea typeface="Times New Roman"/>
                <a:cs typeface="Cordia New" pitchFamily="34" charset="-34"/>
              </a:rPr>
              <a:t>Future Direction)</a:t>
            </a:r>
            <a:endParaRPr lang="th-TH" sz="28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นิยามศัพท์ที่ใช้ในการศึกษา</a:t>
            </a: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3733800"/>
          </a:xfrm>
        </p:spPr>
        <p:txBody>
          <a:bodyPr/>
          <a:lstStyle/>
          <a:p>
            <a:pPr algn="thaiDist"/>
            <a:r>
              <a:rPr lang="th-TH" sz="2800" b="1" u="sng" dirty="0" smtClean="0">
                <a:latin typeface="Cordia New" pitchFamily="34" charset="-34"/>
                <a:cs typeface="Cordia New" pitchFamily="34" charset="-34"/>
              </a:rPr>
              <a:t>วิศวกรรมย้อนรอย </a:t>
            </a:r>
            <a:r>
              <a:rPr lang="en-US" sz="2800" b="1" u="sng" dirty="0" smtClean="0">
                <a:latin typeface="Cordia New" pitchFamily="34" charset="-34"/>
                <a:cs typeface="Cordia New" pitchFamily="34" charset="-34"/>
              </a:rPr>
              <a:t>(Reverse Engineering)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หมายถึง กระบวนพัฒนาโดยใช้การวิเคราะห์สืบกลับไปจากต้นแบบที่มีอยู่เดิม โดยต้องมีข้อมูล ตั้งแต่วัสดุ คุณสมบัติ จนถึงกรรมวิธีการผลิต อาจขยายความได้ว่าเป็นการลอกเลียนแบบสร้างสรรค์ และยังเป็นการแก้ไขข้อบกพร่องของการประดิษฐ์เดิมให้ดีขึ้น (สำนักส่งเสริมและถ่ายทอดเทคโนโลยี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2554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13)</a:t>
            </a:r>
          </a:p>
          <a:p>
            <a:pPr algn="thaiDist"/>
            <a:r>
              <a:rPr lang="th-TH" sz="2800" b="1" u="sng" dirty="0" smtClean="0">
                <a:latin typeface="Cordia New" pitchFamily="34" charset="-34"/>
                <a:cs typeface="Cordia New" pitchFamily="34" charset="-34"/>
              </a:rPr>
              <a:t>การถ่ายทอดเทคโนโลยี (</a:t>
            </a:r>
            <a:r>
              <a:rPr lang="en-US" sz="2800" b="1" u="sng" dirty="0" smtClean="0">
                <a:latin typeface="Cordia New" pitchFamily="34" charset="-34"/>
                <a:cs typeface="Cordia New" pitchFamily="34" charset="-34"/>
              </a:rPr>
              <a:t>Transfer Technology)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 หมายถึง กระบวนการที่นำเอาเทคโนโลยีที่เกิดขึ้น (หรือพัฒนาขึ้น) ในสถานที่หนึ่ง เพื่อวัตถุประสงค์อย่างหนึ่ง ไปใช้ในที่อื่นเพื่อวัตถุประสงค์ เดียวกันหรือเพื่อวัตถุประสงค์ที่แตกต่างกันออกไป (กระทรวงวิทยาศาสตร์และเทคโนโลยี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, http://www.most.go.th/main/index.php/product/projects-along-the-royal.html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5637"/>
            <a:ext cx="6477000" cy="563563"/>
          </a:xfrm>
        </p:spPr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ทิศทางหรือบทบาทในการพัฒนาเทคโนโลยีสำหรับผู้ประกอบการไทย (ในช่วง 1-5 ปีข้างหน้า)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563563"/>
          </a:xfrm>
        </p:spPr>
        <p:txBody>
          <a:bodyPr/>
          <a:lstStyle/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ทิศทางการดำเนินงาน</a:t>
            </a:r>
            <a:br>
              <a:rPr lang="th-TH" sz="200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000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ด้าน</a:t>
            </a:r>
            <a:r>
              <a:rPr lang="th-TH" sz="2000" dirty="0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การส่งเสริมการลงทุนวิจัยและพัฒนาเทคโนโลยีหรือเครื่องจักรในอุตสาหกรรม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563563"/>
          </a:xfrm>
        </p:spPr>
        <p:txBody>
          <a:bodyPr/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ทิศทางการดำเนินงาน</a:t>
            </a:r>
            <a:br>
              <a:rPr lang="th-TH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400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ด้าน</a:t>
            </a:r>
            <a:r>
              <a:rPr lang="th-TH" sz="2400" dirty="0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การนำผลงานวิจัยไปต่อยอดในเชิงพาณิชย์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563563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ทิศทางการดำเนินงาน</a:t>
            </a:r>
            <a:r>
              <a:rPr lang="th-TH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ด้าน</a:t>
            </a:r>
            <a:r>
              <a:rPr lang="th-TH" dirty="0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การถ่ายทอดเทคโนโลยี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458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0550"/>
            <a:ext cx="6477000" cy="563563"/>
          </a:xfrm>
        </p:spPr>
        <p:txBody>
          <a:bodyPr/>
          <a:lstStyle/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ทิศทางการดำเนินงาน</a:t>
            </a:r>
            <a:r>
              <a:rPr lang="th-TH" sz="2000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ด้าน</a:t>
            </a:r>
            <a:r>
              <a:rPr lang="th-TH" sz="2000" dirty="0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การสนับสนุนจาก </a:t>
            </a:r>
            <a:r>
              <a:rPr lang="th-TH" sz="2000" dirty="0" err="1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วท.</a:t>
            </a:r>
            <a:r>
              <a:rPr lang="th-TH" sz="2000" dirty="0" smtClean="0">
                <a:solidFill>
                  <a:srgbClr val="FFFF00"/>
                </a:solidFill>
                <a:latin typeface="Cordia New" pitchFamily="34" charset="-34"/>
                <a:ea typeface="Calibri"/>
                <a:cs typeface="Cordia New" pitchFamily="34" charset="-34"/>
              </a:rPr>
              <a:t> ในการพัฒนาทางเทคโนโลยีสำหรับผู้ประกอบการไทย (ทั้งด้านบุคลากร ด้านการเงิน ด้านเทคนิค)</a:t>
            </a: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65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3289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8765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5</a:t>
            </a:r>
            <a:endParaRPr lang="th-TH" sz="66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1220331"/>
            <a:ext cx="6000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(ร่าง) ยุทธศาสตร์และแนวทางการสนับสนุนการพัฒนาเทคโนโลยีสำหรับผู้ประกอบการไทย ที่ตอบสนองอุตสาหกรรมเป้าหมายของประเทศปี 2556 ถึง 2559 ภายใต้การดำเนินงานของสำนักงานปลัดกระทรวงวิทยาศาสตร์</a:t>
            </a:r>
            <a:endParaRPr lang="th-TH" sz="28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91400" cy="828660"/>
          </a:xfrm>
        </p:spPr>
        <p:txBody>
          <a:bodyPr>
            <a:noAutofit/>
          </a:bodyPr>
          <a:lstStyle/>
          <a:p>
            <a:r>
              <a:rPr lang="th-TH" sz="2100" dirty="0" smtClean="0">
                <a:latin typeface="Cordia New" pitchFamily="34" charset="-34"/>
                <a:cs typeface="Cordia New" pitchFamily="34" charset="-34"/>
              </a:rPr>
              <a:t>แนวทางการจัดทำ</a:t>
            </a:r>
            <a:r>
              <a:rPr lang="th-TH" sz="2100" b="1" dirty="0" smtClean="0">
                <a:latin typeface="Cordia New" pitchFamily="34" charset="-34"/>
                <a:cs typeface="Cordia New" pitchFamily="34" charset="-34"/>
              </a:rPr>
              <a:t>ยุทธศาสตร์และแนวทางการสนับสนุนการพัฒนาเทคโนโลยีไทย</a:t>
            </a:r>
            <a:br>
              <a:rPr lang="th-TH" sz="21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100" b="1" dirty="0" smtClean="0">
                <a:latin typeface="Cordia New" pitchFamily="34" charset="-34"/>
                <a:cs typeface="Cordia New" pitchFamily="34" charset="-34"/>
              </a:rPr>
              <a:t>ภายใต้กิจกรรมการพัฒนาเทคโนโลยีไทยเพื่อเพิ่มศักยภาพการแข่งขัน</a:t>
            </a:r>
            <a:endParaRPr lang="th-TH" sz="2100" b="1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70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ขั้นตอนและแนวคิดสำหรับการจัดทำยุทธศาสตร์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2286000"/>
          <a:ext cx="396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4800600" y="2286000"/>
          <a:ext cx="4114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304800" y="1447800"/>
            <a:ext cx="4040188" cy="639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th-TH" sz="2800" b="1" kern="0" dirty="0" smtClean="0">
                <a:latin typeface="Cordia New" pitchFamily="34" charset="-34"/>
                <a:cs typeface="Cordia New" pitchFamily="34" charset="-34"/>
              </a:rPr>
              <a:t>ขั้นตอนสำหรับการจัดทำยุทธศาสตร์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4800600" y="1447800"/>
            <a:ext cx="4040188" cy="639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th-TH" sz="2800" b="1" kern="0" dirty="0" smtClean="0">
                <a:latin typeface="Cordia New" pitchFamily="34" charset="-34"/>
                <a:cs typeface="Cordia New" pitchFamily="34" charset="-34"/>
              </a:rPr>
              <a:t>แนวคิดสำหรับการจัดทำยุทธศาสตร์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302A-A1C2-4D8D-9166-7FBB12738C7F}" type="slidenum">
              <a:rPr lang="ko-KR" altLang="en-US" smtClean="0"/>
              <a:pPr/>
              <a:t>68</a:t>
            </a:fld>
            <a:endParaRPr lang="en-US" altLang="ko-KR"/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3214688"/>
            <a:ext cx="60721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6953250" y="2762250"/>
            <a:ext cx="1071563" cy="857250"/>
          </a:xfrm>
          <a:prstGeom prst="round2Diag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FF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5.1</a:t>
            </a:r>
            <a:endParaRPr lang="th-TH" sz="4000" b="1" i="1" dirty="0">
              <a:solidFill>
                <a:srgbClr val="FFFFFF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57250" y="1630740"/>
            <a:ext cx="5924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การวิเคราะห์จุดแข็ง จุดอ่อน โอกาส และอุปสรรค (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SWOT Analysis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) ในการส่งเสริมสนับสนุนการพัฒนาเทคโนโลยีสำหรับผู้ประกอบการไทยที่ตอบสนองอุตสาหกรรมเป้าหมายของประเทศ ระหว่างปี พ.ศ.๒๕๕๖ ถึง ๒๕๕๙</a:t>
            </a:r>
            <a:endParaRPr lang="th-TH" sz="24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91440"/>
          <a:ext cx="9144000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th-TH" sz="1900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จุดแข็ง</a:t>
                      </a:r>
                      <a:endParaRPr lang="th-TH" sz="1900" spc="-100" dirty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จุดอ่อน</a:t>
                      </a:r>
                      <a:endParaRPr lang="th-TH" sz="1900" spc="-100" dirty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ความหลายของทรัพยากรและวัตถุดิบ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ความหลากหลายทางวัฒนธรรม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บุคลากรที่มีความรู้ความเชี่ยวชาญในสาขาวิชาที่หลากหลาย</a:t>
                      </a:r>
                      <a:endParaRPr lang="th-TH" sz="1900" b="1" spc="-100" baseline="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หน่วยงานภาครัฐที่พร้อมการสนับสนุนที่หลากหลาย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ผู้ประกอบการที่มีองค์ความรู้จากประสบการณ์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การบูร</a:t>
                      </a:r>
                      <a:r>
                        <a:rPr lang="th-TH" sz="1900" b="1" spc="-100" dirty="0" err="1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ณา</a:t>
                      </a: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การความร่วมระหว่างหน่วยงานภาครัฐมีน้อย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ความร่วมมือระหว่างหน่วยงานภาครัฐและเอกชนมีน้อย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5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การเชื่อมโยงองค์ความรู้ระหว่างนักวิจัยในสาขาและต่างสาขาวิชามีน้อย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การประชาสัมพันธ์ผลงานยังน้อย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ขาดนักวิจัย นักเทคโนโลยีรุ่นใหม่ๆ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ขาดการสนับสนุนงบประมาณที่ต่อเนื่อง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ขาดห้องปฏิบัติการวิเคราะห์ทดสอบที่เพียงพอ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ขาดการสนับสนุนหรือการลงทุนในเทคโนโลยีพื้นฐานขั้นสูง</a:t>
                      </a:r>
                      <a:endParaRPr lang="th-TH" sz="1900" spc="-100" baseline="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th-TH" sz="19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ปัญหาและอุปสรรค</a:t>
                      </a:r>
                      <a:endParaRPr lang="th-TH" sz="1900" b="1" spc="-1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โอกาส</a:t>
                      </a:r>
                      <a:endParaRPr lang="th-TH" sz="1900" b="1" spc="-100" dirty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3320">
                <a:tc>
                  <a:txBody>
                    <a:bodyPr/>
                    <a:lstStyle/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ความเชื่อมั่นต่อเทคโนโลยีที่พัฒนาขึ้นโดยคนไทย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ความตระหนักของเอกชนต่อการวิจัยและพัฒนายังน้อย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ขาดบุคลากรและเครื่องมือวิเคราะห์ทดสอบ</a:t>
                      </a:r>
                      <a:r>
                        <a:rPr lang="th-TH" sz="1800" b="1" spc="-1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สำหรับ</a:t>
                      </a: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องค์ความรู้/เทคนิคใหม่ๆ ที่จำเป็นสำหรับการวิจัยพัฒนา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กฎระเบียบของภาครัฐเป็นข้อจำกัดต่อการวิจัยพัฒนา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การวิจัยและพัฒนาไม่ตอบสนองความต้องการตลาด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ขาดความต่อเนื่องของการดำเนินนโยบาย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ความอดทนและมุ่งมั่นต่อการวิจัยและพัฒนา</a:t>
                      </a:r>
                    </a:p>
                    <a:p>
                      <a:pPr algn="thaiDist">
                        <a:buFont typeface="Arial" pitchFamily="34" charset="0"/>
                        <a:buChar char="•"/>
                      </a:pPr>
                      <a:r>
                        <a:rPr lang="th-TH" sz="1800" b="1" spc="-1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การสนับสนุนการวิจัยและพัฒนาเฉพาะจุดเฉพาะเรื่อง ความรู้ความสามารถของนักวิจัยขาดการพัฒนาที่ต่อเนื่อง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ต้นทุนการผลิตที่สูงกว่าการนำเข้าจากต่างประเทศ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b="1" spc="-15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ความล่าช้าในการติดต่อกับหน่วยงานภาครัฐ และขาดความร่วมมือระหว่างหน่วยงานรัฐด้วยกัน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b="1" spc="-1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ชุมชนที่ใช้ประโยชน์ขาดความรู้ในเทคโนโลยีที่รับมอบ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ประเทศมีความจำเป็นต้องใช้วิทยาศาสตร์และเทคโนโลยี และ </a:t>
                      </a:r>
                      <a:r>
                        <a:rPr lang="en-US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R&amp;D </a:t>
                      </a: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มากขึ้น เพื่อสนองความต้องการองค์ความรู้ด้านการวิจัยและพัฒนาของภาคอุตสาหกรรม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การขยายตัวทางเศรษฐกิจ และการเปิดรับการลงทุนร่วมกับต่างชาติ เป็นการเปิดโอกาสให้ประเทศได้เรียนรู้และดูดซับเทคโนโลยีที่แฝงมา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900" b="1" spc="-10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การเข้าสู่</a:t>
                      </a: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ประสู่ประชาคมเศรษฐกิจอาเซียน </a:t>
                      </a:r>
                      <a:r>
                        <a:rPr lang="en-US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AEC </a:t>
                      </a:r>
                      <a:r>
                        <a:rPr lang="th-TH" sz="1900" b="1" spc="-100" baseline="0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เป็นโอกาสในสร้างหรือขยายตลาดทางเทคโนโลยีที่ไทยมีศักยภาพ และการสร้างความร่วมมือกับต่างประเทศในการวิจัยและพัฒนา</a:t>
                      </a:r>
                      <a:endParaRPr lang="th-TH" sz="1900" spc="-10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ของโครงการ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124200"/>
          </a:xfrm>
        </p:spPr>
        <p:txBody>
          <a:bodyPr/>
          <a:lstStyle/>
          <a:p>
            <a:pPr marL="514350" indent="-514350" algn="thaiDist">
              <a:lnSpc>
                <a:spcPct val="80000"/>
              </a:lnSpc>
              <a:buClrTx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เพื่อให้ได้แนวทางการสนับสนุนการพัฒนาเทคโนโลยีสำหรับผู้ประกอบการไทย ที่ตอบสนองต่ออุตสาหกรรมเป้าหมายของประเทศปี พ.ศ.2556 ถึง พ.ศ.2559</a:t>
            </a:r>
          </a:p>
          <a:p>
            <a:pPr marL="514350" indent="-514350" algn="thaiDist">
              <a:lnSpc>
                <a:spcPct val="80000"/>
              </a:lnSpc>
              <a:buClrTx/>
              <a:buNone/>
            </a:pPr>
            <a:endParaRPr lang="th-TH" sz="3200" b="1" dirty="0" smtClean="0">
              <a:latin typeface="Cordia New" pitchFamily="34" charset="-34"/>
              <a:cs typeface="Cordia New" pitchFamily="34" charset="-34"/>
            </a:endParaRPr>
          </a:p>
          <a:p>
            <a:pPr marL="514350" indent="-514350" algn="thaiDist">
              <a:lnSpc>
                <a:spcPct val="80000"/>
              </a:lnSpc>
              <a:buClrTx/>
              <a:buFont typeface="+mj-lt"/>
              <a:buAutoNum type="arabicPeriod" startAt="2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พื่อให้ได้ข้อมูลความต้องการเทคโนโลยีของภาคเอกชนและข้อมูลศักยภาพความเชี่ยวชาญของหน่วยงานภาครัฐในเทคโนโลยีสาขาต่างๆ</a:t>
            </a:r>
          </a:p>
        </p:txBody>
      </p:sp>
    </p:spTree>
    <p:extLst>
      <p:ext uri="{BB962C8B-B14F-4D97-AF65-F5344CB8AC3E}">
        <p14:creationId xmlns="" xmlns:p14="http://schemas.microsoft.com/office/powerpoint/2010/main" val="370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438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การถ่ายทอดเทคโนโลยีที่สำคัญให้กับผู้ประกอบการไทยในการผลิตเครื่องมือเครื่องจักรเพื่อทดแทนการนำเข้าและสร้างมูลค่าเพิ่มให้กับประเทศไทย</a:t>
            </a:r>
            <a:endParaRPr lang="th-TH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505200" y="587514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วิสัยทัศน์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514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สร้างมูลค่าเพิ่มให้กับอุตสาหกรรมไทย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ทดแทนการนำเข้าเครื่องมือเครื่องจักร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สามารถขายได้ในตลาดประเทศเพื่อนบ้าน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CLMV</a:t>
            </a:r>
            <a:endParaRPr lang="th-TH" sz="3200" b="1" dirty="0" smtClean="0">
              <a:latin typeface="Cordia New" pitchFamily="34" charset="-34"/>
              <a:cs typeface="Cordia New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ผู้ประกอบการ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SMEs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และชุมชนเข้าร่วมโครงการเพิ่มขึ้น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438400" y="5334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เป้าประสงค์ของวิสัยทัศน์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3352800"/>
          </a:xfrm>
        </p:spPr>
        <p:txBody>
          <a:bodyPr/>
          <a:lstStyle/>
          <a:p>
            <a:pPr marL="514350" indent="-514350" algn="thaiDist">
              <a:buClrTx/>
              <a:buFont typeface="+mj-lt"/>
              <a:buAutoNum type="arabicPeriod"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ส่งเสริมและสนับสนุนการวิจัยและพัฒนาการสร้างเครื่องมือเครื่องจักรในอุตสาหกรรมและขยายผลในเชิงพาณิชย์ได้</a:t>
            </a:r>
          </a:p>
          <a:p>
            <a:pPr marL="514350" indent="-514350" algn="thaiDist">
              <a:buClrTx/>
              <a:buFont typeface="+mj-lt"/>
              <a:buAutoNum type="arabicPeriod"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ส่งเสริมและสนับสนุนการใช้เทคโนโลยีของคนไทยในภาคอุตสาหกรรมของประเทศ</a:t>
            </a:r>
          </a:p>
          <a:p>
            <a:pPr marL="514350" indent="-514350" algn="thaiDist">
              <a:buClrTx/>
              <a:buFont typeface="+mj-lt"/>
              <a:buAutoNum type="arabicPeriod"/>
            </a:pP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ส่งเสริมและสนับสนุนการถ่ายทอดเทคโนโลยีการทำวิศวกรรมสร้างสรรค์คุณค่าให้แก่ผู้ประกอบการไทย นำไปประยุกต์ในเชิงพาณิชย์และมีความสามารถทางเทคโนโลยีสูงขึ้น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10000" y="533400"/>
            <a:ext cx="213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 err="1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พันธ</a:t>
            </a:r>
            <a:r>
              <a:rPr lang="th-TH" sz="44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กิจ</a:t>
            </a:r>
            <a:endParaRPr lang="th-TH" sz="4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13716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เพิ่มมูลค่าเพิ่มทางเศรษฐกิจ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เพิ่มขีดความสามารถทางเทคโนโลยี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971800" y="5334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ประเด็นยุทธศาสตร์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80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 New" pitchFamily="34" charset="-34"/>
                          <a:cs typeface="Cordia New" pitchFamily="34" charset="-34"/>
                        </a:rPr>
                        <a:t>ประเด็นยุทธศาสตร์</a:t>
                      </a:r>
                      <a:endParaRPr lang="th-TH" sz="28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Cordia New" pitchFamily="34" charset="-34"/>
                          <a:cs typeface="Cordia New" pitchFamily="34" charset="-34"/>
                        </a:rPr>
                        <a:t>เป้าประสงค์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สร้างมูลค่าเพิ่มทางเศรษฐกิจ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>
                        <a:buFont typeface="+mj-lt"/>
                        <a:buAutoNum type="arabicPeriod"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เพื่อการพัฒนาต่อยอดทางธุรกิจของภาคอุตสาหกรรม</a:t>
                      </a:r>
                    </a:p>
                    <a:p>
                      <a:pPr marL="269875" indent="-269875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เพื่อส่งเสริมการสร้างเทคโนโลยีเพื่อทดแทนการนำเข้า</a:t>
                      </a:r>
                    </a:p>
                    <a:p>
                      <a:pPr marL="269875" indent="-269875"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เพื่อส่งเสริมการสร้างเทคโนโลยีในระดับการค้าเชิงพาณิชย์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thaiDist">
                        <a:buClrTx/>
                        <a:buFont typeface="+mj-lt"/>
                        <a:buNone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เพิ่มขีดความสามารถทางเทคโนโลยี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>
                        <a:buFont typeface="+mj-lt"/>
                        <a:buAutoNum type="arabicPeriod"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เพื่อเพิ่มขีดความสามารถในการแข่งขันทางธุรกิจให้กับภาคอุตสาหกรรม</a:t>
                      </a:r>
                    </a:p>
                    <a:p>
                      <a:pPr marL="269875" indent="-269875">
                        <a:buFont typeface="+mj-lt"/>
                        <a:buAutoNum type="arabicPeriod"/>
                      </a:pPr>
                      <a:r>
                        <a:rPr lang="th-TH" sz="28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เพิ่มการใช้เทคโนโลยีและเครื่องจักรที่ผลิตในไทย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533400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เป้าประสงค์ของประเด็นยุทธศาสตร์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810000" y="5334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กลยุทธ์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5257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ordia New" pitchFamily="34" charset="-34"/>
                          <a:cs typeface="Cordia New" pitchFamily="34" charset="-34"/>
                        </a:rPr>
                        <a:t>เป้าประสงค์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เพื่อการพัฒนาต่อยอดทางธุรกิจของภาคอุตสาหกรรม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 algn="thaiDist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สนับสนุนการวิจัยพัฒนาเทคโนโลยีการสร้างเครื่องมือเครื่องจักร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เพื่อส่งเสริมการสร้างเทคโนโลยีเพื่อทดแทนการนำเข้า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 algn="thaiDist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สนับสนุนการวิจัยพัฒนาเทคโนโลยีการสร้างเครื่องมือเครื่องจักรเพื่อทดแทนการนำเข้า</a:t>
                      </a:r>
                      <a:endParaRPr lang="th-TH" sz="20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 เพื่อส่งเสริมการสร้างเทคโนโลยีในระดับการค้าเชิงพาณิชย์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สนับสนุนการผลิตเครื่องมือเครื่องจักรเพื่อการพาณิชย์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เพื่อเพิ่มขีดความสามารถในการแข่งขันทางธุรกิจให้กับภาคอุตสาหกรรม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 algn="thaiDist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สนับสนุนการพัฒนาศักยภาพของบุคลากรทางการวิจัยและพัฒนาเทคโนโลยี</a:t>
                      </a:r>
                    </a:p>
                    <a:p>
                      <a:pPr marL="269875" indent="-269875" algn="thaiDist"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สนับสนุนการปรับปรุงโครงสร้างพื้นฐานเพื่อรองรับการพัฒนาเทคโนโลยี</a:t>
                      </a:r>
                    </a:p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การสร้างเครือข่ายการพัฒนาเทคโนโลยีการสร้างเครื่องมือเครื่องจักรระหว่างภาครัฐและเอกชน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เพิ่มการใช้เทคโนโลยีและเครื่องจักรที่ผลิตในไทย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>
                        <a:buClrTx/>
                        <a:buFont typeface="+mj-lt"/>
                        <a:buAutoNum type="arabicPeriod"/>
                      </a:pPr>
                      <a:r>
                        <a:rPr lang="th-TH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ผลักดันและสนับสนุนการใช้เทคโนโลยีไทย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41120"/>
          <a:ext cx="86868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934200"/>
              </a:tblGrid>
              <a:tr h="38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2435310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การสนับสนุนการวิจัยพัฒนาเทคโนโลยีการสร้างเครื่องมือเครื่องจักร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u="sng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แผนงานที่ 1 </a:t>
                      </a:r>
                      <a:r>
                        <a:rPr lang="th-TH" sz="2400" b="1" u="sng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การวิจัยเพื่อการต่อยอด 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การพัฒนางานวิจัยทั้งระบบห่วงโซ่</a:t>
                      </a:r>
                      <a:r>
                        <a:rPr lang="th-TH" sz="2400" b="1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อุปทาน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อย่างต่อเนื่อง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ขยายระยะเวลาในการศึกษาพัฒนาทั้งกระบวนการจาก 1 ปี เป็นอย่างน้อย 3 ปี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u="non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โครงการพัฒนาต่อยอดจากโครงการในอดีต</a:t>
                      </a:r>
                      <a:endParaRPr lang="th-TH" sz="2400" b="1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การส่งเสริมการวิจัยและพัฒนาเครื่องมือเครื่องจักรเพื่อเพิ่มประสิทธิภาพการผลิต (การประหยัดหรือลดพลังงานใช้พลังงาน การผลิตที่เป็นมิตรกับสิ่งแวดล้อม การลดการใช้แรงงาน 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ลดปริมาณการใช้วัตถุดิบ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ปรับปรุงคุณสมบัติของวัตถุดิบ 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ลดระยะเวลา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การส่งเสริมการวิจัยและพัฒนาเครื่องมือเครื่องจักรเพื่อสร้างมูลค่าเพิ่มให้กับภาคการผลิต (การแปรรูปผลิตภัณฑ์ การออกแบบผลิตภัณฑ์ การพัฒนาบรรจุภัณฑ์ที่ตอบสนองความต้องการของผู้บริโภค การใช้ประโยชน์ของเหลือจากกระบวนการผลิต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41120"/>
          <a:ext cx="86868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934200"/>
              </a:tblGrid>
              <a:tr h="38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2435310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การสนับสนุนการวิจัยพัฒนาเทคโนโลยีการสร้างเครื่องมือเครื่องจักร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u="sng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แผนงานที่ 2 การพัฒนาเครื่องจักรใหม่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การพัฒนาเครื่องจักรใหม่ให้ได้มาตรฐาน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โครงการพัฒนาเครื่องจักรกลการเกษตรขนาดเล็ก (เครื่องกรีดยาง เครื่องตัดแยกทลายปาล์ม เครื่องหีบปาล์ม เป็นต้น)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โครงการสร้างอุปกรณ์จัดเก็บพลังงานที่ได้มาตรฐาน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โครงการสร้างเครื่องตรวจมะเร็งปากลดลูกสำเร็จรูป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934200"/>
              </a:tblGrid>
              <a:tr h="38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2435310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การสนับสนุนการวิจัยพัฒนาเทคโนโลยีการสร้างเครื่องมือเครื่องจักร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u="sng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แผนงานที่ 3 การพัฒนาเครื่องจักรที่มีอยู่เดิมให้มีประสิทธิภาพมากขึ้น</a:t>
                      </a:r>
                    </a:p>
                    <a:p>
                      <a:pPr marL="274638" marR="0" indent="-274638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4638" algn="l"/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โครงการพัฒนาเทคโนโลยีทางด้านพลังงาน (พลังงาน</a:t>
                      </a:r>
                      <a:r>
                        <a:rPr lang="th-TH" sz="2400" b="1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ชีว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มวล แก๊สชีวภาพพลังงานทดแทนจากผักตบชวา การพัฒนาแบตเตอรี่ไฟฟ้า การพัฒนาการผลิตไฟฟ้า</a:t>
                      </a:r>
                      <a:r>
                        <a:rPr lang="th-TH" sz="2400" b="1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ชีว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มวล การพัฒนา </a:t>
                      </a:r>
                      <a:r>
                        <a:rPr lang="en-US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Solar cell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และ </a:t>
                      </a:r>
                      <a:r>
                        <a:rPr lang="en-US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Solar collector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ให้มีราคาถูกลง)</a:t>
                      </a:r>
                    </a:p>
                    <a:p>
                      <a:pPr marL="274638" marR="0" indent="-274638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4638" algn="l"/>
                          <a:tab pos="276225" algn="l"/>
                        </a:tabLst>
                        <a:defRPr/>
                      </a:pPr>
                      <a:r>
                        <a:rPr lang="th-TH" sz="2400" b="1" u="non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การพัฒนาเครื่องมือทางการแพทย์ที่ไม่เข้าสู่ร่างกาย (รถเข็น ขาเทียม เตียงคนไข้ ที่นอนลม ถุงมือยาง สายน้ำเกลือ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ระบบโทรเวช</a:t>
                      </a:r>
                      <a:r>
                        <a:rPr lang="th-TH" sz="2400" b="1" u="none" baseline="0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</a:p>
                    <a:p>
                      <a:pPr marL="274638" marR="0" indent="-274638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4638" algn="l"/>
                          <a:tab pos="276225" algn="l"/>
                        </a:tabLst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โครงการพัฒนาอุปกรณ์ตรวจวัดสำเร็จรูป (ชุดทดสอบสำเร็จรูป </a:t>
                      </a:r>
                      <a:r>
                        <a:rPr lang="en-US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Kit Test)</a:t>
                      </a:r>
                      <a:endParaRPr lang="th-TH" sz="2400" b="1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76225" algn="l"/>
                        </a:tabLst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โครงการเครื่องมือวัดเพื่อตรวจสอบคุณภาพ (ระบบ </a:t>
                      </a:r>
                      <a:r>
                        <a:rPr lang="en-US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RFID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 เครื่องตรวจจับอัตโนมัติ)</a:t>
                      </a:r>
                      <a:endParaRPr lang="th-TH" sz="2400" b="1" u="none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75693"/>
          <a:ext cx="8534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40"/>
                <a:gridCol w="5902960"/>
              </a:tblGrid>
              <a:tr h="34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1419501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สนับสนุนการวิจัยพัฒนาเทคโนโลยีการสร้างเครื่องมือเครื่องจักรเพื่อทดแทนการนำเข้า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74625" algn="l"/>
                        </a:tabLst>
                        <a:defRPr/>
                      </a:pPr>
                      <a:r>
                        <a:rPr lang="th-TH" sz="2400" b="1" u="none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การส่งเสริมการพัฒนาเครื่องมือเครื่องจักรต้นแบบด้วย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การทำวิศวกรรมสร้างสรรค์คุณค่าให้แก่ผู้ประกอบการไทย นำไปทดแทนการนำเข้า</a:t>
                      </a:r>
                      <a:endParaRPr lang="th-TH" sz="2400" b="1" u="none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74625" algn="l"/>
                        </a:tabLst>
                        <a:defRPr/>
                      </a:pPr>
                      <a:r>
                        <a:rPr lang="th-TH" sz="2400" b="1" u="none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การ</a:t>
                      </a:r>
                      <a:r>
                        <a:rPr lang="th-TH" sz="2400" b="1" u="none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ส่งเสริมการใช้เทคโนโลยีไทย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74625" algn="l"/>
                        </a:tabLst>
                        <a:defRPr/>
                      </a:pPr>
                      <a:r>
                        <a:rPr lang="th-TH" sz="2400" b="1" u="none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เพิ่มประสิทธิภาพเครื่องจักรไทยทัดเทียมเครื่องจักรนำเข้า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74625" algn="l"/>
                        </a:tabLst>
                        <a:defRPr/>
                      </a:pPr>
                      <a:r>
                        <a:rPr lang="th-TH" sz="2400" b="1" u="none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เครื่องจักรภูมิปัญญาไทย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74625" algn="l"/>
                        </a:tabLst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มาตรการจูงใจผู้ลงทุนวิจัย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(ลดหย่อนภาษีเงินได้ ละเว้นภาษีนำเข้าชิ้นส่วนอุปกรณ์การวิจัย)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752600" y="2895600"/>
            <a:ext cx="7239000" cy="2895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กรอบแนวคิดในการศึกษา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76200" y="1752600"/>
          <a:ext cx="3886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810000" y="4063634"/>
            <a:ext cx="434571" cy="508366"/>
            <a:chOff x="1573057" y="2260416"/>
            <a:chExt cx="434571" cy="508366"/>
          </a:xfrm>
          <a:solidFill>
            <a:schemeClr val="accent1"/>
          </a:solidFill>
        </p:grpSpPr>
        <p:sp>
          <p:nvSpPr>
            <p:cNvPr id="20" name="Right Arrow 19"/>
            <p:cNvSpPr/>
            <p:nvPr/>
          </p:nvSpPr>
          <p:spPr>
            <a:xfrm>
              <a:off x="1573057" y="2260416"/>
              <a:ext cx="434571" cy="5083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252160"/>
                <a:satOff val="55132"/>
                <a:lumOff val="-30979"/>
                <a:alphaOff val="0"/>
              </a:schemeClr>
            </a:fillRef>
            <a:effectRef idx="0">
              <a:schemeClr val="accent5">
                <a:hueOff val="-9252160"/>
                <a:satOff val="55132"/>
                <a:lumOff val="-309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4"/>
            <p:cNvSpPr/>
            <p:nvPr/>
          </p:nvSpPr>
          <p:spPr>
            <a:xfrm>
              <a:off x="1573057" y="2362089"/>
              <a:ext cx="304200" cy="305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800" b="1" kern="120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4267200" y="3352800"/>
            <a:ext cx="1849088" cy="18537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252160"/>
              <a:satOff val="55132"/>
              <a:lumOff val="-30979"/>
              <a:alphaOff val="0"/>
            </a:schemeClr>
          </a:fillRef>
          <a:effectRef idx="0">
            <a:schemeClr val="accent5">
              <a:hueOff val="-9252160"/>
              <a:satOff val="55132"/>
              <a:lumOff val="-30979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>
          <a:xfrm>
            <a:off x="4343400" y="3550384"/>
            <a:ext cx="1600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9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ประเด็นการพัฒนาขีดความสามารถในการแข่งขันด้านเทคโนโลยีของประเทศ</a:t>
            </a:r>
            <a:endParaRPr lang="th-TH" sz="19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194829" y="4063634"/>
            <a:ext cx="434571" cy="508366"/>
            <a:chOff x="1573057" y="2260416"/>
            <a:chExt cx="434571" cy="508366"/>
          </a:xfrm>
          <a:solidFill>
            <a:srgbClr val="FFC000"/>
          </a:solidFill>
        </p:grpSpPr>
        <p:sp>
          <p:nvSpPr>
            <p:cNvPr id="27" name="Right Arrow 26"/>
            <p:cNvSpPr/>
            <p:nvPr/>
          </p:nvSpPr>
          <p:spPr>
            <a:xfrm>
              <a:off x="1573057" y="2260416"/>
              <a:ext cx="434571" cy="50836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252160"/>
                <a:satOff val="55132"/>
                <a:lumOff val="-30979"/>
                <a:alphaOff val="0"/>
              </a:schemeClr>
            </a:fillRef>
            <a:effectRef idx="0">
              <a:schemeClr val="accent5">
                <a:hueOff val="-9252160"/>
                <a:satOff val="55132"/>
                <a:lumOff val="-309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4"/>
            <p:cNvSpPr/>
            <p:nvPr/>
          </p:nvSpPr>
          <p:spPr>
            <a:xfrm>
              <a:off x="1573057" y="2362089"/>
              <a:ext cx="304200" cy="305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800" b="1" kern="120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1" name="Text Box 490"/>
          <p:cNvSpPr txBox="1">
            <a:spLocks noChangeArrowheads="1"/>
          </p:cNvSpPr>
          <p:nvPr/>
        </p:nvSpPr>
        <p:spPr bwMode="auto">
          <a:xfrm>
            <a:off x="6705601" y="2971800"/>
            <a:ext cx="2133600" cy="2667000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900" b="1" i="0" u="none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ยุทธศาสตร์และแนวทางการสนับสนุนการพัฒนาเทคโนโลยีไทย </a:t>
            </a:r>
            <a:endParaRPr kumimoji="0" lang="en-US" sz="1900" b="1" i="0" u="none" strike="noStrike" cap="none" normalizeH="0" baseline="0" dirty="0" smtClean="0">
              <a:ln>
                <a:noFill/>
              </a:ln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900" b="1" i="0" u="none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เพื่อสนับสนุนอุตสาหกรรมเป้าหมายของประเทศไทย </a:t>
            </a:r>
            <a:endParaRPr kumimoji="0" lang="en-US" sz="1900" b="1" i="0" u="none" strike="noStrike" cap="none" normalizeH="0" baseline="0" dirty="0" smtClean="0">
              <a:ln>
                <a:noFill/>
              </a:ln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900" b="1" i="0" u="none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ปี พ.ศ. </a:t>
            </a:r>
            <a:r>
              <a:rPr lang="th-TH" sz="19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2556</a:t>
            </a:r>
            <a:r>
              <a:rPr kumimoji="0" lang="th-TH" sz="1900" b="1" i="0" u="none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ถึง พ.ศ. </a:t>
            </a:r>
            <a:r>
              <a:rPr lang="th-TH" sz="19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2559</a:t>
            </a:r>
            <a:endParaRPr kumimoji="0" lang="en-US" sz="1900" b="1" i="0" u="none" strike="noStrike" cap="none" normalizeH="0" baseline="0" dirty="0" smtClean="0">
              <a:ln>
                <a:noFill/>
              </a:ln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900" b="1" i="0" u="none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ภายใต้การดำเนินงานของสำนักงานปลัดกระทรวงวิทยาศาสตร์และเทคโนโลยี</a:t>
            </a:r>
            <a:endParaRPr kumimoji="0" lang="th-TH" sz="1900" b="0" i="0" u="none" strike="noStrike" cap="none" normalizeH="0" baseline="0" dirty="0" smtClean="0">
              <a:ln>
                <a:noFill/>
              </a:ln>
              <a:effectLst/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4" name="Curved Connector 33"/>
          <p:cNvCxnSpPr/>
          <p:nvPr/>
        </p:nvCxnSpPr>
        <p:spPr>
          <a:xfrm flipV="1">
            <a:off x="1143000" y="2057400"/>
            <a:ext cx="6096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1265128"/>
            <a:ext cx="4724400" cy="155427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lvl="0" algn="thaiDist">
              <a:buFont typeface="Arial" pitchFamily="34" charset="0"/>
              <a:buChar char="•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 ศึกษาข้อมูลความต้องการเทคโนโลยีของภาคเอกชน</a:t>
            </a:r>
          </a:p>
          <a:p>
            <a:pPr lvl="0" algn="thaiDist">
              <a:buFont typeface="Arial" pitchFamily="34" charset="0"/>
              <a:buChar char="•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 วิเคราะห์ความเหมาะสมของเทคโนโลยี</a:t>
            </a:r>
          </a:p>
          <a:p>
            <a:pPr lvl="0" algn="thaiDist">
              <a:buFont typeface="Arial" pitchFamily="34" charset="0"/>
              <a:buChar char="•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 จัดลำดับความสำคัญของสาขาเทคโนโลยีที่มีผลกระทบต่อยุทธศาสตร์และแผนพัฒนาเศรษฐกิจและสังคมแห่งชาติ</a:t>
            </a:r>
          </a:p>
          <a:p>
            <a:pPr lvl="0" algn="thaiDist">
              <a:buFont typeface="Arial" pitchFamily="34" charset="0"/>
              <a:buChar char="•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 ศึกษาสภาพปัญหาและแนวทางแก้ไข</a:t>
            </a:r>
            <a:endParaRPr lang="th-TH" sz="19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8" name="Curved Connector 47"/>
          <p:cNvCxnSpPr>
            <a:endCxn id="49" idx="1"/>
          </p:cNvCxnSpPr>
          <p:nvPr/>
        </p:nvCxnSpPr>
        <p:spPr>
          <a:xfrm>
            <a:off x="1219200" y="5943600"/>
            <a:ext cx="533400" cy="408548"/>
          </a:xfrm>
          <a:prstGeom prst="curvedConnector3">
            <a:avLst>
              <a:gd name="adj1" fmla="val 50000"/>
            </a:avLst>
          </a:prstGeom>
          <a:ln>
            <a:solidFill>
              <a:srgbClr val="66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52600" y="5867400"/>
            <a:ext cx="7239000" cy="969496"/>
          </a:xfrm>
          <a:prstGeom prst="rect">
            <a:avLst/>
          </a:prstGeom>
          <a:noFill/>
          <a:ln w="28575">
            <a:solidFill>
              <a:srgbClr val="66FF99"/>
            </a:solidFill>
          </a:ln>
        </p:spPr>
        <p:txBody>
          <a:bodyPr wrap="square" rtlCol="0">
            <a:spAutoFit/>
          </a:bodyPr>
          <a:lstStyle/>
          <a:p>
            <a:pPr lvl="0" algn="thaiDist">
              <a:buFont typeface="Arial" pitchFamily="34" charset="0"/>
              <a:buChar char="•"/>
            </a:pP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ศึกษาและวิเคราะห์ข้อมูล เปรียบเทียบ </a:t>
            </a:r>
            <a:r>
              <a:rPr lang="en-US" sz="1900" b="1" dirty="0" smtClean="0">
                <a:latin typeface="Cordia New" pitchFamily="34" charset="-34"/>
                <a:cs typeface="Cordia New" pitchFamily="34" charset="-34"/>
              </a:rPr>
              <a:t>(Benchmark) </a:t>
            </a: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ข้อมูลด้านเทคโนโลยีในกลุ่มประเทศอาเซียน เพื่อหาโอกาสและเสนอช่องทาง </a:t>
            </a:r>
            <a:r>
              <a:rPr lang="en-US" sz="1900" b="1" dirty="0" smtClean="0">
                <a:latin typeface="Cordia New" pitchFamily="34" charset="-34"/>
                <a:cs typeface="Cordia New" pitchFamily="34" charset="-34"/>
              </a:rPr>
              <a:t>(Closed gab) </a:t>
            </a:r>
            <a:r>
              <a:rPr lang="th-TH" sz="1900" b="1" dirty="0" smtClean="0">
                <a:latin typeface="Cordia New" pitchFamily="34" charset="-34"/>
                <a:cs typeface="Cordia New" pitchFamily="34" charset="-34"/>
              </a:rPr>
              <a:t>ในการพัฒนาขีดความสามารถในการแข่งขันด้านเทคโนโลยีของประเทศ</a:t>
            </a:r>
            <a:endParaRPr lang="th-TH" sz="19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2" name="Text Box 481"/>
          <p:cNvSpPr txBox="1">
            <a:spLocks noChangeArrowheads="1"/>
          </p:cNvSpPr>
          <p:nvPr/>
        </p:nvSpPr>
        <p:spPr bwMode="auto">
          <a:xfrm>
            <a:off x="6781800" y="1447800"/>
            <a:ext cx="2209800" cy="12192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สถานการณ์และความต้องการเทคโนโลยี ตลอดจนความเหมาะสมของเทคโนโลยี</a:t>
            </a:r>
            <a:endParaRPr kumimoji="0" lang="th-TH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63" name="Curved Connector 62"/>
          <p:cNvCxnSpPr>
            <a:endCxn id="62" idx="1"/>
          </p:cNvCxnSpPr>
          <p:nvPr/>
        </p:nvCxnSpPr>
        <p:spPr>
          <a:xfrm>
            <a:off x="6477000" y="2057400"/>
            <a:ext cx="304800" cy="1588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828800" y="2971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Balanced Scorecard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BSC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686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430"/>
                <a:gridCol w="6008370"/>
              </a:tblGrid>
              <a:tr h="319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767505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สนับสนุนการผลิตเครื่องมือเครื่องจักรเพื่อการพาณิชย์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u="none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ส่งเสริมการผลิตเครื่องมือเครื่องจักรต้นแบบด้วย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การทำวิศวกรรมสร้างสรรค์คุณค่า นำไปประยุกต์ใช้ในเชิงพาณิชย์</a:t>
                      </a:r>
                    </a:p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สร้างโอกาสพัฒนาเครื่องจักรไทยเพื่อการพาณิชย์</a:t>
                      </a:r>
                    </a:p>
                    <a:p>
                      <a:pPr marL="269875" marR="0" lvl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การพัฒนาเครื่องมือเครื่องจักรเพื่อตอบสนองตลาดภูมิภาคอาเซียนและกลุ่มประเทศเพื่อนบ้าน </a:t>
                      </a:r>
                      <a:r>
                        <a:rPr lang="en-US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CLMV 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เช่น ลาว พม่า กัมพูชา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75693"/>
          <a:ext cx="8839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420"/>
                <a:gridCol w="6113780"/>
              </a:tblGrid>
              <a:tr h="34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1040787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สนับสนุนการพัฒนาศักยภาพของบุคลากรทางการวิจัยและพัฒนาเทคโนโลยีการสร้างเครื่องมือเครื่องจักร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ฝึกอบรมและถ่ายทอดเทคโนโลยีที่พัฒนาให้บุคลากรของสถานศึกษา สถานประกอบการที่เกี่ยวข้อง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ฝึกอบรมให้ความรู้เกี่ยวกับเครื่องมือเครื่องจักรและเทคโนโลยีใหม่ๆ แก่บุคลากรทางการวิจัย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นำเครื่องจักรต้นแบบไปใช้ในการเรียนการสอน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โครงการนักวิจัยดีเด่นด้านการวิจัยเพื่อการพาณิชย์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75693"/>
          <a:ext cx="8839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420"/>
                <a:gridCol w="6113780"/>
              </a:tblGrid>
              <a:tr h="34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1040787">
                <a:tc>
                  <a:txBody>
                    <a:bodyPr/>
                    <a:lstStyle/>
                    <a:p>
                      <a:pPr marL="269875" marR="0" indent="-26987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สนับสนุนการปรับปรุงโครงสร้างพื้นฐานเพื่อรองรับการพัฒนาเทคโนโลยี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การสนับสนุนการพัฒนาศักยภาพห้องปฏิบัติการวิเคราะห์ทดสอบ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(การพัฒนาวิธีการวัด)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ปรับปรุงกฎระเบียบให้เอื้อต่อการพัฒนาเทคโนโลยี เพื่อการใช้และการพาณิชย์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โครงการเพิ่มห้องปฏิบัติการที่ได้มาตรฐาน</a:t>
                      </a:r>
                    </a:p>
                    <a:p>
                      <a:pPr marL="271463" indent="-271463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โครงการห้องปฏิบัติการร่วมกัน</a:t>
                      </a:r>
                      <a:endParaRPr lang="th-TH" sz="24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1"/>
          <a:ext cx="8686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943600"/>
              </a:tblGrid>
              <a:tr h="38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3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1983855">
                <a:tc>
                  <a:txBody>
                    <a:bodyPr/>
                    <a:lstStyle/>
                    <a:p>
                      <a:pPr marL="269875" indent="-269875" algn="thaiDist"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การสร้างเครือข่ายการพัฒนาเทคโนโลยีการสร้างเครื่องมือเครื่องจักรระหว่างภาครัฐและเอกชน</a:t>
                      </a:r>
                      <a:endParaRPr lang="th-TH" sz="24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 algn="thaiDist">
                        <a:buFont typeface="+mj-lt"/>
                        <a:buAutoNum type="arabicPeriod"/>
                      </a:pP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การ</a:t>
                      </a: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ส่งเสริมการสร้างเครือข่ายด้านการวิจัยข้อมูลและการถ่ายทอดวิทยาการ</a:t>
                      </a:r>
                    </a:p>
                    <a:p>
                      <a:pPr marL="174625" indent="-174625" algn="thaiDist">
                        <a:buFont typeface="+mj-lt"/>
                        <a:buAutoNum type="arabicPeriod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โครงการจัดตั้งหน่วยงานกลางรวบรวบข้อมูล</a:t>
                      </a:r>
                      <a:r>
                        <a:rPr lang="th-TH" sz="2400" b="1" baseline="0" dirty="0" smtClean="0">
                          <a:latin typeface="Cordia New" pitchFamily="34" charset="-34"/>
                          <a:cs typeface="Cordia New" pitchFamily="34" charset="-34"/>
                        </a:rPr>
                        <a:t> ประสานให้เกิดความร่วมมือระหว่างภาครัฐและเอกชน</a:t>
                      </a:r>
                    </a:p>
                    <a:p>
                      <a:pPr marL="174625" marR="0" indent="-174625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baseline="0" dirty="0" err="1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บูรณา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การความร่วมมือระหว่างหน่วยงานภาครัฐ เพื่อลดความซ้ำซ้อนและเพิ่มประสิทธิภาพในการใช้งบประมาณ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75693"/>
          <a:ext cx="85344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40"/>
                <a:gridCol w="5902960"/>
              </a:tblGrid>
              <a:tr h="321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itchFamily="34" charset="-34"/>
                          <a:cs typeface="Cordia New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แผนงานและโครงการ</a:t>
                      </a:r>
                    </a:p>
                  </a:txBody>
                  <a:tcPr/>
                </a:tc>
              </a:tr>
              <a:tr h="1298497">
                <a:tc>
                  <a:txBody>
                    <a:bodyPr/>
                    <a:lstStyle/>
                    <a:p>
                      <a:pPr marL="271463" indent="-271463">
                        <a:buClrTx/>
                        <a:buFont typeface="Arial" pitchFamily="34" charset="0"/>
                        <a:buChar char="•"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ผลักดันและสนับสนุนการใช้เทคโนโลยีไทย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โครงการแสดงศักยภาพเครื่องมือเครื่องจักร</a:t>
                      </a:r>
                      <a:endParaRPr lang="th-TH" sz="2400" b="1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โครงการจัดทำโรงงานต้นแบบให้ผู้ประกอบการได้ทดลองใช้</a:t>
                      </a:r>
                    </a:p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latin typeface="Cordia New" pitchFamily="34" charset="-34"/>
                          <a:cs typeface="Cordia New" pitchFamily="34" charset="-34"/>
                        </a:rPr>
                        <a:t>โครงการประชาสัมพันธ์เทคโนโลยีและเครื่องจักรไทย</a:t>
                      </a:r>
                    </a:p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เทคโนโลยีไทย ไทยต้องใช้</a:t>
                      </a:r>
                    </a:p>
                    <a:p>
                      <a:pPr marL="271463" marR="0" indent="-27146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โครงการเครื่องจักรสำหรับ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SMEs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572869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แนวทางการพัฒนา</a:t>
            </a:r>
            <a:endParaRPr lang="th-TH" sz="4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048000"/>
            <a:ext cx="5791200" cy="304800"/>
          </a:xfrm>
        </p:spPr>
        <p:txBody>
          <a:bodyPr/>
          <a:lstStyle/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www.utcc.ac.th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20574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th-TH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H SarabunPSK" pitchFamily="34" charset="-34"/>
                <a:ea typeface="Verdana"/>
                <a:cs typeface="TH SarabunPSK" pitchFamily="34" charset="-34"/>
              </a:rPr>
              <a:t>ขอบคุณครับ</a:t>
            </a:r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H SarabunPSK" pitchFamily="34" charset="-34"/>
                <a:ea typeface="Verdana"/>
                <a:cs typeface="TH SarabunPSK" pitchFamily="34" charset="-34"/>
              </a:rPr>
              <a:t> </a:t>
            </a:r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H SarabunPSK" pitchFamily="34" charset="-34"/>
                <a:ea typeface="Verdana"/>
                <a:cs typeface="TH SarabunPSK" pitchFamily="34" charset="-34"/>
              </a:rPr>
              <a:t>!</a:t>
            </a:r>
            <a:endParaRPr lang="th-TH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TH SarabunPSK" pitchFamily="34" charset="-34"/>
              <a:ea typeface="Verdan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ขั้นตอนและแนวคิดสำหรับการจัดทำยุทธศาสตร์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2286000"/>
          <a:ext cx="396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4800600" y="2286000"/>
          <a:ext cx="4114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304800" y="1447800"/>
            <a:ext cx="4040188" cy="639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th-TH" sz="2800" b="1" kern="0" dirty="0" smtClean="0">
                <a:latin typeface="Cordia New" pitchFamily="34" charset="-34"/>
                <a:cs typeface="Cordia New" pitchFamily="34" charset="-34"/>
              </a:rPr>
              <a:t>ขั้นตอนสำหรับการจัดทำยุทธศาสตร์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4800600" y="1447800"/>
            <a:ext cx="4040188" cy="639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th-TH" sz="2800" b="1" kern="0" dirty="0" smtClean="0">
                <a:latin typeface="Cordia New" pitchFamily="34" charset="-34"/>
                <a:cs typeface="Cordia New" pitchFamily="34" charset="-34"/>
              </a:rPr>
              <a:t>แนวคิดสำหรับการจัดทำยุทธศาสตร์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1TGp_consultant_light_v2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171TGp_consultant_light_v2</Template>
  <TotalTime>10678</TotalTime>
  <Words>8390</Words>
  <Application>Microsoft Office PowerPoint</Application>
  <PresentationFormat>นำเสนอทางหน้าจอ (4:3)</PresentationFormat>
  <Paragraphs>1919</Paragraphs>
  <Slides>85</Slides>
  <Notes>11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85</vt:i4>
      </vt:variant>
    </vt:vector>
  </HeadingPairs>
  <TitlesOfParts>
    <vt:vector size="87" baseType="lpstr">
      <vt:lpstr>171TGp_consultant_light_v2</vt:lpstr>
      <vt:lpstr>Image</vt:lpstr>
      <vt:lpstr>การสัมมนารับฟังความคิดเห็น เรื่อง ยุทธศาสตร์และแนวทางการสนับสนุนการพัฒนาเทคโนโลยีไทย  เพื่อสนับสนุนอุตสาหกรรมเป้าหมายของประเทศไทย  ปี พ.ศ. 2556 ถึง พ.ศ. 2559  ภายใต้กิจกรรมการพัฒนาเทคโนโลยีไทยเพื่อเพิ่มศักยภาพการแข่งขัน</vt:lpstr>
      <vt:lpstr>วัตถุประสงค์ในการสัมมนาในวันนี้</vt:lpstr>
      <vt:lpstr>กรอบการนำเสนอ</vt:lpstr>
      <vt:lpstr>ภาพนิ่ง 4</vt:lpstr>
      <vt:lpstr>ที่มาของโครงการ</vt:lpstr>
      <vt:lpstr>นิยามศัพท์ที่ใช้ในการศึกษา</vt:lpstr>
      <vt:lpstr>วัตถุประสงค์ของโครงการ</vt:lpstr>
      <vt:lpstr>กรอบแนวคิดในการศึกษา</vt:lpstr>
      <vt:lpstr>ขั้นตอนและแนวคิดสำหรับการจัดทำยุทธศาสตร์</vt:lpstr>
      <vt:lpstr>กลุ่มตัวอย่าง ที่ใช้ในการศึกษา</vt:lpstr>
      <vt:lpstr>ภาพนิ่ง 11</vt:lpstr>
      <vt:lpstr>ภาพนิ่ง 12</vt:lpstr>
      <vt:lpstr>ภาพนิ่ง 13</vt:lpstr>
      <vt:lpstr>อุตสาหกรรมเป้าหมายที่ประเทศให้ความสำคัญ</vt:lpstr>
      <vt:lpstr>ภาพนิ่ง 15</vt:lpstr>
      <vt:lpstr>ภาพนิ่ง 16</vt:lpstr>
      <vt:lpstr>อันดับความสามารถในการแข่งขันของไทย ปี 2549-2555</vt:lpstr>
      <vt:lpstr>อันดับความสามารถในการแข่งขันของประเทศอาเซียน ปี 2546-2555</vt:lpstr>
      <vt:lpstr>อันดับความสามารถในการแข่งขันของประเทศอาเซียน 4 ด้าน ปี 2554-2555</vt:lpstr>
      <vt:lpstr>อันดับความสามารถในการแข่งขันของประเทศในภูมิภาคอาเซียน         ด้านโครงสร้างพื้นฐาน ปี 2550-2555</vt:lpstr>
      <vt:lpstr>อันดับความสามารถในการแข่งขัน โดย IMD</vt:lpstr>
      <vt:lpstr>ภาพนิ่ง 22</vt:lpstr>
      <vt:lpstr>อันดับความสามารถในการแข่งขันของไทย ปี 2549-2555</vt:lpstr>
      <vt:lpstr>อันดับและคะแนนความสามารถในการแข่งขันของประเทศไทย ประเทศมาเลเซีย และประเทศเวียดนาม โดย WEF ปี 2553-2555</vt:lpstr>
      <vt:lpstr>คะแนนความสามารถในการแข่งขันของประเทศไทย ประเทศมาเลเซีย และประเทศเวียดนาม โดย WEF จำแนกตามปัจจัยย่อย ปี 2555</vt:lpstr>
      <vt:lpstr>เปรียบเทียบคะแนนความสามารถในการแข่งขันของประเทศไทย ประเทศมาเลเซีย และประเทศเวียดนาม โดย WEF จำแนกตามปัจจัยย่อย ปี 2555</vt:lpstr>
      <vt:lpstr>การส่งออกประเทศไทย</vt:lpstr>
      <vt:lpstr>การนำเข้าประเทศไทย</vt:lpstr>
      <vt:lpstr>การส่งออกประเทศเวียดนาม</vt:lpstr>
      <vt:lpstr>การนำเข้าประเทศเวียดนาม</vt:lpstr>
      <vt:lpstr>การส่งออกประเทศมาเลเซีย</vt:lpstr>
      <vt:lpstr>การนำเข้าประเทศมาเลเซีย</vt:lpstr>
      <vt:lpstr>ภาพนิ่ง 33</vt:lpstr>
      <vt:lpstr>กลุ่มตัวอย่าง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ความคาดหวังที่ต้องการและสถานภาพปัจจุบันที่เกิดในการพัฒนาเทคโนโลยีของไทย</vt:lpstr>
      <vt:lpstr>ผลประโยชน์ที่เกิดขึ้นจากโครงการ</vt:lpstr>
      <vt:lpstr>ปัญหาอุปสรรคที่พบและแนวทางแก้ไขที่คาดหวัง</vt:lpstr>
      <vt:lpstr>ปัญหาอุปสรรคที่พบและแนวทางแก้ไขที่คาดหวัง</vt:lpstr>
      <vt:lpstr>ปัญหาอุปสรรคที่พบและแนวทางแก้ไขที่คาดหวัง</vt:lpstr>
      <vt:lpstr>ภาพนิ่ง 50</vt:lpstr>
      <vt:lpstr>ระดับปัญหาของการพัฒนาทางเทคโนโลยีของประเทศ                       เพื่อตอบสนองภาคอุตสาหกรรมของประเทศ</vt:lpstr>
      <vt:lpstr>ภาพนิ่ง 52</vt:lpstr>
      <vt:lpstr>ภาพนิ่ง 53</vt:lpstr>
      <vt:lpstr>ทัศนะของผู้ประกอบการที่ต้องการให้รัฐบาลสนับสนุนการพัฒนาเทคโนโลยีในแต่ละด้านของแต่ละอุตสาหกรรม ในช่วง 1-5 ปีข้างหน้า</vt:lpstr>
      <vt:lpstr>ความต้องการทางเทคโนโลยีของผู้ประกอบการ</vt:lpstr>
      <vt:lpstr>ความต้องการทางเทคโนโลยีของผู้ประกอบการ</vt:lpstr>
      <vt:lpstr>ความต้องการทางเทคโนโลยีของผู้ประกอบการ</vt:lpstr>
      <vt:lpstr>ศักยภาพของประเทศในการวิจัยและพัฒนาเทคโนโลยีในช่วง 1-5 ปีข้างหน้า</vt:lpstr>
      <vt:lpstr>ภาพนิ่ง 59</vt:lpstr>
      <vt:lpstr>ทิศทางหรือบทบาทในการพัฒนาเทคโนโลยีสำหรับผู้ประกอบการไทย (ในช่วง 1-5 ปีข้างหน้า)</vt:lpstr>
      <vt:lpstr>ทิศทางการดำเนินงาน ด้านการส่งเสริมการลงทุนวิจัยและพัฒนาเทคโนโลยีหรือเครื่องจักรในอุตสาหกรรม</vt:lpstr>
      <vt:lpstr>ทิศทางการดำเนินงาน ด้านการนำผลงานวิจัยไปต่อยอดในเชิงพาณิชย์</vt:lpstr>
      <vt:lpstr>ทิศทางการดำเนินงานด้านการถ่ายทอดเทคโนโลยี</vt:lpstr>
      <vt:lpstr>ทิศทางการดำเนินงานด้านการสนับสนุนจาก วท. ในการพัฒนาทางเทคโนโลยีสำหรับผู้ประกอบการไทย (ทั้งด้านบุคลากร ด้านการเงิน ด้านเทคนิค)</vt:lpstr>
      <vt:lpstr>ภาพนิ่ง 65</vt:lpstr>
      <vt:lpstr>แนวทางการจัดทำยุทธศาสตร์และแนวทางการสนับสนุนการพัฒนาเทคโนโลยีไทย ภายใต้กิจกรรมการพัฒนาเทคโนโลยีไทยเพื่อเพิ่มศักยภาพการแข่งขัน</vt:lpstr>
      <vt:lpstr>ขั้นตอนและแนวคิดสำหรับการจัดทำยุทธศาสตร์</vt:lpstr>
      <vt:lpstr>ภาพนิ่ง 68</vt:lpstr>
      <vt:lpstr>ภาพนิ่ง 69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ภาพนิ่ง 76</vt:lpstr>
      <vt:lpstr>ภาพนิ่ง 77</vt:lpstr>
      <vt:lpstr>ภาพนิ่ง 78</vt:lpstr>
      <vt:lpstr>ภาพนิ่ง 79</vt:lpstr>
      <vt:lpstr>ภาพนิ่ง 80</vt:lpstr>
      <vt:lpstr>ภาพนิ่ง 81</vt:lpstr>
      <vt:lpstr>ภาพนิ่ง 82</vt:lpstr>
      <vt:lpstr>ภาพนิ่ง 83</vt:lpstr>
      <vt:lpstr>ภาพนิ่ง 84</vt:lpstr>
      <vt:lpstr>ภาพนิ่ง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Preeda</dc:creator>
  <cp:lastModifiedBy>ATEC</cp:lastModifiedBy>
  <cp:revision>1007</cp:revision>
  <cp:lastPrinted>2011-09-15T09:15:29Z</cp:lastPrinted>
  <dcterms:created xsi:type="dcterms:W3CDTF">2011-07-12T03:57:42Z</dcterms:created>
  <dcterms:modified xsi:type="dcterms:W3CDTF">2013-06-13T03:31:36Z</dcterms:modified>
</cp:coreProperties>
</file>